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9" r:id="rId8"/>
    <p:sldId id="265" r:id="rId9"/>
    <p:sldId id="266" r:id="rId10"/>
    <p:sldId id="262" r:id="rId11"/>
    <p:sldId id="263" r:id="rId12"/>
    <p:sldId id="264" r:id="rId13"/>
    <p:sldId id="269" r:id="rId14"/>
    <p:sldId id="268" r:id="rId15"/>
    <p:sldId id="270" r:id="rId16"/>
    <p:sldId id="292" r:id="rId17"/>
    <p:sldId id="276" r:id="rId18"/>
    <p:sldId id="271" r:id="rId19"/>
    <p:sldId id="272" r:id="rId20"/>
    <p:sldId id="274" r:id="rId21"/>
    <p:sldId id="275" r:id="rId22"/>
    <p:sldId id="293" r:id="rId23"/>
    <p:sldId id="294" r:id="rId24"/>
    <p:sldId id="277" r:id="rId25"/>
    <p:sldId id="278" r:id="rId26"/>
    <p:sldId id="279" r:id="rId27"/>
    <p:sldId id="280" r:id="rId28"/>
    <p:sldId id="281" r:id="rId29"/>
    <p:sldId id="282" r:id="rId30"/>
    <p:sldId id="284" r:id="rId31"/>
    <p:sldId id="298" r:id="rId32"/>
    <p:sldId id="285" r:id="rId33"/>
    <p:sldId id="286" r:id="rId34"/>
    <p:sldId id="283" r:id="rId35"/>
    <p:sldId id="296" r:id="rId36"/>
    <p:sldId id="297" r:id="rId37"/>
    <p:sldId id="295" r:id="rId38"/>
    <p:sldId id="288" r:id="rId39"/>
    <p:sldId id="289" r:id="rId40"/>
    <p:sldId id="290" r:id="rId41"/>
    <p:sldId id="291" r:id="rId4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33" autoAdjust="0"/>
    <p:restoredTop sz="94660"/>
  </p:normalViewPr>
  <p:slideViewPr>
    <p:cSldViewPr snapToGrid="0">
      <p:cViewPr varScale="1">
        <p:scale>
          <a:sx n="97" d="100"/>
          <a:sy n="97" d="100"/>
        </p:scale>
        <p:origin x="630" y="4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5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29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45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9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3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11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186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30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1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24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09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4D382-D3D5-4973-98B2-92F9532937EA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4A10D-2649-4CA3-8E3D-6AB559CF4F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33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D73952E-A69F-4854-B1E1-E9626305C354}"/>
              </a:ext>
            </a:extLst>
          </p:cNvPr>
          <p:cNvSpPr txBox="1"/>
          <p:nvPr/>
        </p:nvSpPr>
        <p:spPr>
          <a:xfrm>
            <a:off x="1205542" y="1864385"/>
            <a:ext cx="67329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给交城中学学生的最好的英语课</a:t>
            </a:r>
          </a:p>
        </p:txBody>
      </p:sp>
    </p:spTree>
    <p:extLst>
      <p:ext uri="{BB962C8B-B14F-4D97-AF65-F5344CB8AC3E}">
        <p14:creationId xmlns:p14="http://schemas.microsoft.com/office/powerpoint/2010/main" val="25142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物化政：</a:t>
            </a:r>
            <a:r>
              <a:rPr lang="en-US" altLang="zh-CN" sz="2400" dirty="0"/>
              <a:t>1.</a:t>
            </a:r>
            <a:r>
              <a:rPr lang="zh-CN" altLang="en-US" sz="2400" dirty="0"/>
              <a:t>如果你想报军警（且你的身体条件允许），有的专业必选政治。</a:t>
            </a:r>
            <a:endParaRPr lang="en-US" altLang="zh-CN" sz="2400" dirty="0"/>
          </a:p>
          <a:p>
            <a:r>
              <a:rPr lang="en-US" altLang="zh-CN" sz="2400" dirty="0"/>
              <a:t>2.</a:t>
            </a:r>
            <a:r>
              <a:rPr lang="zh-CN" altLang="en-US" sz="2400" dirty="0"/>
              <a:t>对大学考公考研有一个知识上的铺垫作用。</a:t>
            </a:r>
            <a:endParaRPr lang="en-US" altLang="zh-CN" sz="2400" dirty="0"/>
          </a:p>
          <a:p>
            <a:r>
              <a:rPr lang="en-US" altLang="zh-CN" sz="2400" dirty="0"/>
              <a:t>3.</a:t>
            </a:r>
            <a:r>
              <a:rPr lang="zh-CN" altLang="en-US" sz="2400" dirty="0"/>
              <a:t>政治倾向有错误的不要学（比如常看外网政经类的人）。政治七本书中背的东西挺多，而且背了在题目中不一定会用。</a:t>
            </a:r>
            <a:endParaRPr lang="en-US" altLang="zh-CN" sz="2400" dirty="0"/>
          </a:p>
          <a:p>
            <a:r>
              <a:rPr lang="en-US" altLang="zh-CN" sz="2400" dirty="0"/>
              <a:t>4.</a:t>
            </a:r>
            <a:r>
              <a:rPr lang="zh-CN" altLang="en-US" sz="2400" dirty="0"/>
              <a:t>考的很活，比较看重思维。“师傅领进门，修行在个人”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（这位男同学高考政治赋分</a:t>
            </a:r>
            <a:r>
              <a:rPr lang="en-US" altLang="zh-CN" sz="2400" dirty="0"/>
              <a:t>88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5273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物化地：</a:t>
            </a:r>
            <a:r>
              <a:rPr lang="en-US" altLang="zh-CN" sz="2400" dirty="0"/>
              <a:t>1.</a:t>
            </a:r>
            <a:r>
              <a:rPr lang="zh-CN" altLang="en-US" sz="2400" dirty="0"/>
              <a:t>如果对地理很有</a:t>
            </a:r>
            <a:r>
              <a:rPr lang="zh-CN" altLang="en-US" sz="2400" b="1" dirty="0">
                <a:solidFill>
                  <a:schemeClr val="accent1"/>
                </a:solidFill>
              </a:rPr>
              <a:t>感觉</a:t>
            </a:r>
            <a:r>
              <a:rPr lang="zh-CN" altLang="en-US" sz="2400" dirty="0"/>
              <a:t>，那你选地理就对了。这门课不需要太多努力，甚至只要你上课听一听，作业都不用怎么写，你就能赋分八九十。</a:t>
            </a:r>
            <a:endParaRPr lang="en-US" altLang="zh-CN" sz="2400" dirty="0"/>
          </a:p>
          <a:p>
            <a:r>
              <a:rPr lang="zh-CN" altLang="en-US" sz="2400" dirty="0"/>
              <a:t>换句话说，这种情况，就算高中一节课没上，只要知道一些基本的自然地理公式和计算以及翻翻人文地理的教材，直接做高考题也比上了三年的很多高中生考得好。</a:t>
            </a:r>
            <a:endParaRPr lang="en-US" altLang="zh-CN" sz="2400" dirty="0"/>
          </a:p>
          <a:p>
            <a:r>
              <a:rPr lang="zh-CN" altLang="en-US" sz="2400" dirty="0">
                <a:solidFill>
                  <a:schemeClr val="accent1"/>
                </a:solidFill>
              </a:rPr>
              <a:t>（表现为能徒手画一个大致的世界地图，能说出澳洲的悉尼墨尔本布里斯班珀斯达尔文；亦或者小时候常主动看卫星地图，自己发现了中美之间城市与农田的区别并分析出了原因；又或者是小学一二年级就常翻高中的地理图册并以此为乐）</a:t>
            </a:r>
            <a:r>
              <a:rPr lang="zh-CN" altLang="en-US" sz="2400" dirty="0"/>
              <a:t>（后接下页）</a:t>
            </a:r>
            <a:endParaRPr lang="en-US" altLang="zh-CN" sz="2400" dirty="0"/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781856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物化地：（前接上页）</a:t>
            </a:r>
            <a:r>
              <a:rPr lang="en-US" altLang="zh-CN" sz="2400" dirty="0"/>
              <a:t>2.</a:t>
            </a:r>
            <a:r>
              <a:rPr lang="zh-CN" altLang="en-US" sz="2400" dirty="0"/>
              <a:t>但如果你上高中前啥也不知道，看见地图就头疼，初中地理就不怎么好，出了外面看到太阳也不知道东西南北，连南半球的冬季是几月都不知道，说个加拿大和加州都分不清，那就谨慎选择地理。生物虽然难，但好歹起点是众生平等的。地理的话，你的终点可能还不如人家的起跑线。</a:t>
            </a:r>
            <a:endParaRPr lang="en-US" altLang="zh-CN" sz="2400" dirty="0"/>
          </a:p>
          <a:p>
            <a:r>
              <a:rPr lang="en-US" altLang="zh-CN" sz="2400" dirty="0"/>
              <a:t>3.</a:t>
            </a:r>
            <a:r>
              <a:rPr lang="zh-CN" altLang="en-US" sz="2400" dirty="0"/>
              <a:t>当然，大多数人没有这么极端，只要你自认为对地理感兴趣，那就完全可以学。高中三年很苦，</a:t>
            </a:r>
            <a:r>
              <a:rPr lang="zh-CN" altLang="en-US" sz="2400" dirty="0">
                <a:solidFill>
                  <a:schemeClr val="accent1"/>
                </a:solidFill>
              </a:rPr>
              <a:t>学点自己想学的且一辈子都能用上的地理</a:t>
            </a:r>
            <a:r>
              <a:rPr lang="zh-CN" altLang="en-US" sz="2400" dirty="0"/>
              <a:t>吧</a:t>
            </a:r>
            <a:endParaRPr lang="en-US" altLang="zh-CN" sz="2400" dirty="0"/>
          </a:p>
          <a:p>
            <a:r>
              <a:rPr lang="zh-CN" altLang="en-US" sz="2400" dirty="0"/>
              <a:t>（这位男同学高考地理赋分</a:t>
            </a:r>
            <a:r>
              <a:rPr lang="en-US" altLang="zh-CN" sz="2400" dirty="0"/>
              <a:t>89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21977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这些优秀的同学好像赋分都没有特别高，没有特别低，普遍在八九十，分差不大。</a:t>
            </a:r>
            <a:endParaRPr lang="en-US" altLang="zh-CN" sz="2400" dirty="0"/>
          </a:p>
          <a:p>
            <a:r>
              <a:rPr lang="zh-CN" altLang="en-US" sz="2400" dirty="0"/>
              <a:t>事实上，</a:t>
            </a:r>
            <a:r>
              <a:rPr lang="zh-CN" altLang="en-US" sz="2400" dirty="0">
                <a:highlight>
                  <a:srgbClr val="FFFF00"/>
                </a:highlight>
              </a:rPr>
              <a:t>赋分科目在高考中基本不太拉分，真正拉分的只有语文，数学，英语，物理</a:t>
            </a:r>
            <a:r>
              <a:rPr lang="zh-CN" altLang="en-US" sz="2400" dirty="0"/>
              <a:t>。其中语文没有什么提升方法，得靠个人的悟性，悟性低考一百，悟性高就考一百一。数学买本一数的书自己做题，比绝大多数老师讲得好，也能上个一百一，对大多数脑子不好的人也不错了。物理一轮复习认真听，多做点高考题，实在不行报个网课，高考也能有个六七十，挺好了。</a:t>
            </a:r>
            <a:endParaRPr lang="en-US" altLang="zh-CN" sz="4950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17879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这些优秀的同学好像赋分都没有特别高，没有特别低，普遍在八九十，分差不大。</a:t>
            </a:r>
            <a:endParaRPr lang="en-US" altLang="zh-CN" sz="2400" dirty="0"/>
          </a:p>
          <a:p>
            <a:r>
              <a:rPr lang="zh-CN" altLang="en-US" sz="2400" dirty="0"/>
              <a:t>事实上，</a:t>
            </a:r>
            <a:r>
              <a:rPr lang="zh-CN" altLang="en-US" sz="2400" dirty="0">
                <a:highlight>
                  <a:srgbClr val="FFFF00"/>
                </a:highlight>
              </a:rPr>
              <a:t>赋分科目在高考中基本不太拉分，真正拉分的只有语文，数学，英语，物理</a:t>
            </a:r>
            <a:r>
              <a:rPr lang="zh-CN" altLang="en-US" sz="2400" dirty="0"/>
              <a:t>。其中语文没有什么提升方法，得靠个人的悟性，悟性低考一百，悟性高就考一百一以上。数学买本一数的书自己做题，比绝大多数老师讲得好，也能上一百一，对大多数脑子不好的人也够了。物理一轮复习认真听，多做点高考题，实在不行报个网课，高考也能有个六七十，挺好了。</a:t>
            </a:r>
            <a:r>
              <a:rPr lang="zh-CN" altLang="en-US" sz="4950" dirty="0">
                <a:highlight>
                  <a:srgbClr val="FF0000"/>
                </a:highlight>
              </a:rPr>
              <a:t>但是，英语呢？</a:t>
            </a:r>
            <a:endParaRPr lang="en-US" altLang="zh-CN" sz="4950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58337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事实上，很多交城中学名列前茅（前几考场）的同学英语都不算太好，有一些</a:t>
            </a:r>
            <a:r>
              <a:rPr lang="en-US" altLang="zh-CN" sz="2400" dirty="0"/>
              <a:t>120+</a:t>
            </a:r>
            <a:r>
              <a:rPr lang="zh-CN" altLang="en-US" sz="2400" dirty="0"/>
              <a:t>，好的能上</a:t>
            </a:r>
            <a:r>
              <a:rPr lang="en-US" altLang="zh-CN" sz="2400" dirty="0"/>
              <a:t>130+</a:t>
            </a:r>
            <a:r>
              <a:rPr lang="zh-CN" altLang="en-US" sz="2400" dirty="0"/>
              <a:t>，</a:t>
            </a:r>
            <a:r>
              <a:rPr lang="zh-CN" altLang="en-US" sz="2400" dirty="0">
                <a:highlight>
                  <a:srgbClr val="FFFF00"/>
                </a:highlight>
              </a:rPr>
              <a:t>大多只是在一百一左右徘徊。老师让他们干啥就干啥，不让干的打死也不干，这是不对的。</a:t>
            </a:r>
            <a:endParaRPr lang="en-US" altLang="zh-CN" sz="2400" dirty="0">
              <a:highlight>
                <a:srgbClr val="FFFF00"/>
              </a:highlight>
            </a:endParaRPr>
          </a:p>
          <a:p>
            <a:r>
              <a:rPr lang="zh-CN" altLang="en-US" sz="2400" dirty="0"/>
              <a:t>作者平时考试</a:t>
            </a:r>
            <a:r>
              <a:rPr lang="en-US" altLang="zh-CN" sz="2400" dirty="0"/>
              <a:t>140</a:t>
            </a:r>
            <a:r>
              <a:rPr lang="zh-CN" altLang="en-US" sz="2400" dirty="0"/>
              <a:t>也上过，</a:t>
            </a:r>
            <a:r>
              <a:rPr lang="en-US" altLang="zh-CN" sz="2400" dirty="0"/>
              <a:t>135+</a:t>
            </a:r>
            <a:r>
              <a:rPr lang="zh-CN" altLang="en-US" sz="2400" dirty="0"/>
              <a:t>也常考，最终高考</a:t>
            </a:r>
            <a:r>
              <a:rPr lang="en-US" altLang="zh-CN" sz="2400" dirty="0"/>
              <a:t>134</a:t>
            </a:r>
            <a:r>
              <a:rPr lang="zh-CN" altLang="en-US" sz="2400" dirty="0"/>
              <a:t>，不算太高，但也能在这里发个视频，给交城中学的高中生和准高中生们讲讲</a:t>
            </a:r>
            <a:r>
              <a:rPr lang="zh-CN" altLang="en-US" sz="2400" dirty="0">
                <a:solidFill>
                  <a:schemeClr val="accent1"/>
                </a:solidFill>
              </a:rPr>
              <a:t>高考英语需要的能力以及学习路线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888153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CD111-8161-24BC-4C49-0DFBD5DA7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C6EF314-1EE8-8EB2-3F89-698B3D0F5646}"/>
              </a:ext>
            </a:extLst>
          </p:cNvPr>
          <p:cNvSpPr txBox="1"/>
          <p:nvPr/>
        </p:nvSpPr>
        <p:spPr>
          <a:xfrm>
            <a:off x="558560" y="614233"/>
            <a:ext cx="8026880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>
                <a:highlight>
                  <a:srgbClr val="FFFF00"/>
                </a:highlight>
              </a:rPr>
              <a:t>要是英语都提不起来，你学其他科目提分没啥性价比。</a:t>
            </a:r>
            <a:endParaRPr lang="en-US" altLang="zh-CN" sz="2400" dirty="0">
              <a:highlight>
                <a:srgbClr val="FFFF00"/>
              </a:highlight>
            </a:endParaRPr>
          </a:p>
          <a:p>
            <a:r>
              <a:rPr lang="zh-CN" altLang="en-US" sz="2400" dirty="0"/>
              <a:t>英语勉强一百一和一百四的同学相比，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直接就差出了两道数学</a:t>
            </a:r>
            <a:r>
              <a:rPr lang="en-US" altLang="zh-CN" sz="2400" dirty="0">
                <a:solidFill>
                  <a:srgbClr val="FF0000"/>
                </a:solidFill>
                <a:highlight>
                  <a:srgbClr val="FFFF00"/>
                </a:highlight>
              </a:rPr>
              <a:t>/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物理大题的分数</a:t>
            </a:r>
            <a:r>
              <a:rPr lang="zh-CN" altLang="en-US" sz="2400" dirty="0"/>
              <a:t>，以及一颗在考场上平稳的心态。有一门</a:t>
            </a:r>
            <a:r>
              <a:rPr lang="zh-CN" altLang="en-US" sz="2400" dirty="0">
                <a:highlight>
                  <a:srgbClr val="FFFF00"/>
                </a:highlight>
              </a:rPr>
              <a:t>能够保底的科目</a:t>
            </a:r>
            <a:r>
              <a:rPr lang="zh-CN" altLang="en-US" sz="2400" dirty="0"/>
              <a:t>对高考的心态非常重要。</a:t>
            </a:r>
            <a:endParaRPr lang="en-US" altLang="zh-CN" sz="2400" dirty="0"/>
          </a:p>
          <a:p>
            <a:r>
              <a:rPr lang="zh-CN" altLang="en-US" sz="2400" dirty="0"/>
              <a:t>而英语满足了这个要求，因为只要你学到了那个分数层次就不会掉分，提分必然是有收获的。</a:t>
            </a:r>
            <a:r>
              <a:rPr lang="zh-CN" altLang="en-US" sz="2400" dirty="0">
                <a:highlight>
                  <a:srgbClr val="FFFF00"/>
                </a:highlight>
              </a:rPr>
              <a:t>但是，提分不是天天坐在那里听个课就能提起来的，你得知道</a:t>
            </a:r>
            <a:r>
              <a:rPr lang="zh-CN" altLang="en-US" sz="2400" dirty="0">
                <a:highlight>
                  <a:srgbClr val="00FFFF"/>
                </a:highlight>
              </a:rPr>
              <a:t>你需要啥。</a:t>
            </a:r>
            <a:endParaRPr lang="en-US" altLang="zh-CN" sz="24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32267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>
                <a:highlight>
                  <a:srgbClr val="00FFFF"/>
                </a:highlight>
              </a:rPr>
              <a:t>首先</a:t>
            </a:r>
            <a:r>
              <a:rPr lang="zh-CN" altLang="en-US" sz="2400" dirty="0"/>
              <a:t>得知道高考英语考什么：总共两小时，高考英语下午考。</a:t>
            </a:r>
            <a:r>
              <a:rPr lang="zh-CN" altLang="en-US" sz="2400" dirty="0">
                <a:highlight>
                  <a:srgbClr val="FFFF00"/>
                </a:highlight>
              </a:rPr>
              <a:t>首先是</a:t>
            </a:r>
            <a:r>
              <a:rPr lang="en-US" altLang="zh-CN" sz="2400" dirty="0">
                <a:highlight>
                  <a:srgbClr val="FFFF00"/>
                </a:highlight>
              </a:rPr>
              <a:t>20min</a:t>
            </a:r>
            <a:r>
              <a:rPr lang="zh-CN" altLang="en-US" sz="2400" dirty="0">
                <a:highlight>
                  <a:srgbClr val="FFFF00"/>
                </a:highlight>
              </a:rPr>
              <a:t>听力，但山西高考英语听力不计分。在高考的考场上会放听力，但是没人管你那时候做什么（没人敢在高考考场上放听力的时候打扰考生），有的人会做阅读，有的人会去写作文。</a:t>
            </a:r>
            <a:endParaRPr lang="en-US" altLang="zh-CN" sz="2400" dirty="0">
              <a:highlight>
                <a:srgbClr val="FFFF00"/>
              </a:highlight>
            </a:endParaRPr>
          </a:p>
          <a:p>
            <a:r>
              <a:rPr lang="zh-CN" altLang="en-US" sz="2400" dirty="0"/>
              <a:t>随后是</a:t>
            </a:r>
            <a:r>
              <a:rPr lang="en-US" altLang="zh-CN" sz="2400" dirty="0" err="1"/>
              <a:t>abcd</a:t>
            </a:r>
            <a:r>
              <a:rPr lang="zh-CN" altLang="en-US" sz="2400" dirty="0"/>
              <a:t>四篇阅读，七选五，都是选择题，一个</a:t>
            </a:r>
            <a:r>
              <a:rPr lang="en-US" altLang="zh-CN" sz="2400" dirty="0"/>
              <a:t>3</a:t>
            </a:r>
            <a:r>
              <a:rPr lang="zh-CN" altLang="en-US" sz="2400" dirty="0"/>
              <a:t>分。</a:t>
            </a:r>
            <a:endParaRPr lang="en-US" altLang="zh-CN" sz="2400" dirty="0"/>
          </a:p>
          <a:p>
            <a:r>
              <a:rPr lang="zh-CN" altLang="en-US" sz="2400" dirty="0"/>
              <a:t>完型填空，</a:t>
            </a:r>
            <a:r>
              <a:rPr lang="en-US" altLang="zh-CN" sz="2400" dirty="0"/>
              <a:t>15</a:t>
            </a:r>
            <a:r>
              <a:rPr lang="zh-CN" altLang="en-US" sz="2400" dirty="0"/>
              <a:t>个选择一个</a:t>
            </a:r>
            <a:r>
              <a:rPr lang="en-US" altLang="zh-CN" sz="2400" dirty="0"/>
              <a:t>2</a:t>
            </a:r>
            <a:r>
              <a:rPr lang="zh-CN" altLang="en-US" sz="2400" dirty="0"/>
              <a:t>分。语法填空</a:t>
            </a:r>
            <a:r>
              <a:rPr lang="en-US" altLang="zh-CN" sz="2400" dirty="0"/>
              <a:t>10</a:t>
            </a:r>
            <a:r>
              <a:rPr lang="zh-CN" altLang="en-US" sz="2400" dirty="0"/>
              <a:t>空一个</a:t>
            </a:r>
            <a:r>
              <a:rPr lang="en-US" altLang="zh-CN" sz="2400" dirty="0"/>
              <a:t>2</a:t>
            </a:r>
            <a:r>
              <a:rPr lang="zh-CN" altLang="en-US" sz="2400" dirty="0"/>
              <a:t>分。</a:t>
            </a:r>
            <a:endParaRPr lang="en-US" altLang="zh-CN" sz="2400" dirty="0"/>
          </a:p>
          <a:p>
            <a:r>
              <a:rPr lang="zh-CN" altLang="en-US" sz="2400" dirty="0"/>
              <a:t>两篇作文，一篇应用文</a:t>
            </a:r>
            <a:r>
              <a:rPr lang="en-US" altLang="zh-CN" sz="2400" dirty="0"/>
              <a:t>15</a:t>
            </a:r>
            <a:r>
              <a:rPr lang="zh-CN" altLang="en-US" sz="2400" dirty="0"/>
              <a:t>分，一篇读后续写（给一篇故事续写情节）</a:t>
            </a:r>
            <a:r>
              <a:rPr lang="en-US" altLang="zh-CN" sz="2400" dirty="0"/>
              <a:t>25</a:t>
            </a:r>
            <a:r>
              <a:rPr lang="zh-CN" altLang="en-US" sz="2400" dirty="0"/>
              <a:t>分。</a:t>
            </a:r>
            <a:endParaRPr lang="en-US" altLang="zh-CN" sz="2400" dirty="0"/>
          </a:p>
          <a:p>
            <a:r>
              <a:rPr lang="zh-CN" altLang="en-US" sz="2400" dirty="0"/>
              <a:t>一般两篇作文要留足一小时去写草稿，之后抄到答题卡上。前面的题</a:t>
            </a:r>
            <a:r>
              <a:rPr lang="en-US" altLang="zh-CN" sz="2400" dirty="0"/>
              <a:t>40min</a:t>
            </a:r>
            <a:r>
              <a:rPr lang="zh-CN" altLang="en-US" sz="2400" dirty="0"/>
              <a:t>到</a:t>
            </a:r>
            <a:r>
              <a:rPr lang="en-US" altLang="zh-CN" sz="2400" dirty="0"/>
              <a:t>1h</a:t>
            </a:r>
            <a:r>
              <a:rPr lang="zh-CN" altLang="en-US" sz="2400" dirty="0"/>
              <a:t>做完并涂到答题卡上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84263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2. </a:t>
            </a:r>
            <a:r>
              <a:rPr lang="zh-CN" altLang="en-US" sz="4950" dirty="0"/>
              <a:t>英语</a:t>
            </a:r>
            <a:r>
              <a:rPr lang="en-US" altLang="zh-CN" sz="4950" dirty="0"/>
              <a:t>135+</a:t>
            </a:r>
            <a:r>
              <a:rPr lang="zh-CN" altLang="en-US" sz="4950" dirty="0"/>
              <a:t>是什么水平？</a:t>
            </a:r>
            <a:endParaRPr lang="en-US" altLang="zh-CN" sz="4950" dirty="0"/>
          </a:p>
          <a:p>
            <a:r>
              <a:rPr lang="zh-CN" altLang="en-US" sz="2400" dirty="0">
                <a:highlight>
                  <a:srgbClr val="00FFFF"/>
                </a:highlight>
              </a:rPr>
              <a:t>其次</a:t>
            </a:r>
            <a:r>
              <a:rPr lang="zh-CN" altLang="en-US" sz="2400" dirty="0">
                <a:highlight>
                  <a:srgbClr val="FFFF00"/>
                </a:highlight>
              </a:rPr>
              <a:t>，你离高考</a:t>
            </a:r>
            <a:r>
              <a:rPr lang="en-US" altLang="zh-CN" sz="2400" dirty="0">
                <a:highlight>
                  <a:srgbClr val="FFFF00"/>
                </a:highlight>
              </a:rPr>
              <a:t>135+</a:t>
            </a:r>
            <a:r>
              <a:rPr lang="zh-CN" altLang="en-US" sz="2400" dirty="0">
                <a:highlight>
                  <a:srgbClr val="FFFF00"/>
                </a:highlight>
              </a:rPr>
              <a:t>还有多远？</a:t>
            </a:r>
            <a:endParaRPr lang="en-US" altLang="zh-CN" sz="2400" dirty="0">
              <a:highlight>
                <a:srgbClr val="FFFF00"/>
              </a:highlight>
            </a:endParaRPr>
          </a:p>
          <a:p>
            <a:r>
              <a:rPr lang="zh-CN" altLang="en-US" sz="2400" dirty="0"/>
              <a:t>自测：思考以下问题：</a:t>
            </a:r>
            <a:r>
              <a:rPr lang="en-US" altLang="zh-CN" sz="2400" dirty="0"/>
              <a:t>(</a:t>
            </a:r>
            <a:r>
              <a:rPr lang="zh-CN" altLang="en-US" sz="2400" dirty="0"/>
              <a:t>准高中生可以不做）</a:t>
            </a:r>
            <a:endParaRPr lang="en-US" altLang="zh-CN" sz="2400" dirty="0"/>
          </a:p>
          <a:p>
            <a:r>
              <a:rPr lang="en-US" altLang="zh-CN" sz="2400" dirty="0"/>
              <a:t>1.</a:t>
            </a:r>
            <a:r>
              <a:rPr lang="zh-CN" altLang="en-US" sz="2400" dirty="0"/>
              <a:t>副词能修饰形容词吗？</a:t>
            </a:r>
            <a:endParaRPr lang="en-US" altLang="zh-CN" sz="2400" dirty="0"/>
          </a:p>
          <a:p>
            <a:r>
              <a:rPr lang="en-US" altLang="zh-CN" sz="2400" dirty="0"/>
              <a:t>2.</a:t>
            </a:r>
            <a:r>
              <a:rPr lang="zh-CN" altLang="en-US" sz="2400" dirty="0"/>
              <a:t>英语的五种基本句型？</a:t>
            </a:r>
            <a:endParaRPr lang="en-US" altLang="zh-CN" sz="2400" dirty="0"/>
          </a:p>
          <a:p>
            <a:r>
              <a:rPr lang="en-US" altLang="zh-CN" sz="2400" dirty="0"/>
              <a:t>3.</a:t>
            </a:r>
            <a:r>
              <a:rPr lang="zh-CN" altLang="en-US" sz="2400" dirty="0"/>
              <a:t>什么是主语补语和宾语补语？</a:t>
            </a:r>
            <a:endParaRPr lang="en-US" altLang="zh-CN" sz="2400" dirty="0"/>
          </a:p>
          <a:p>
            <a:r>
              <a:rPr lang="en-US" altLang="zh-CN" sz="2400" dirty="0"/>
              <a:t>4.That she is beautiful is true.</a:t>
            </a:r>
            <a:r>
              <a:rPr lang="zh-CN" altLang="en-US" sz="2400" dirty="0"/>
              <a:t>这句话语法对吗？</a:t>
            </a:r>
            <a:endParaRPr lang="en-US" altLang="zh-CN" sz="2400" dirty="0"/>
          </a:p>
          <a:p>
            <a:r>
              <a:rPr lang="en-US" altLang="zh-CN" sz="2400" dirty="0"/>
              <a:t>5.I have a friend that I can fully trust.</a:t>
            </a:r>
          </a:p>
          <a:p>
            <a:r>
              <a:rPr lang="en-US" altLang="zh-CN" sz="2400" dirty="0"/>
              <a:t>   There are traditions that people accustomed to northern ways of thinking find them weird.</a:t>
            </a:r>
            <a:r>
              <a:rPr lang="zh-CN" altLang="en-US" sz="2400" dirty="0"/>
              <a:t>这两句话语法对吗？</a:t>
            </a:r>
            <a:endParaRPr lang="en-US" altLang="zh-CN" sz="2400" dirty="0"/>
          </a:p>
          <a:p>
            <a:r>
              <a:rPr lang="en-US" altLang="zh-CN" sz="2400" dirty="0"/>
              <a:t>  </a:t>
            </a:r>
          </a:p>
          <a:p>
            <a:endParaRPr lang="en-US" altLang="zh-CN" sz="2400" dirty="0"/>
          </a:p>
          <a:p>
            <a:endParaRPr lang="en-US" altLang="zh-CN" sz="4950" dirty="0"/>
          </a:p>
        </p:txBody>
      </p:sp>
    </p:spTree>
    <p:extLst>
      <p:ext uri="{BB962C8B-B14F-4D97-AF65-F5344CB8AC3E}">
        <p14:creationId xmlns:p14="http://schemas.microsoft.com/office/powerpoint/2010/main" val="1949302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2. </a:t>
            </a:r>
            <a:r>
              <a:rPr lang="zh-CN" altLang="en-US" sz="4950" dirty="0"/>
              <a:t>英语</a:t>
            </a:r>
            <a:r>
              <a:rPr lang="en-US" altLang="zh-CN" sz="4950" dirty="0"/>
              <a:t>135+</a:t>
            </a:r>
            <a:r>
              <a:rPr lang="zh-CN" altLang="en-US" sz="4950" dirty="0"/>
              <a:t>是什么水平？</a:t>
            </a:r>
            <a:endParaRPr lang="en-US" altLang="zh-CN" sz="4950" dirty="0"/>
          </a:p>
          <a:p>
            <a:r>
              <a:rPr lang="zh-CN" altLang="en-US" sz="2400" dirty="0"/>
              <a:t>自测：思考以下问题</a:t>
            </a:r>
            <a:r>
              <a:rPr lang="zh-CN" altLang="en-US" sz="2400" dirty="0">
                <a:sym typeface="Wingdings" panose="05000000000000000000" pitchFamily="2" charset="2"/>
              </a:rPr>
              <a:t>：</a:t>
            </a:r>
            <a:r>
              <a:rPr lang="en-US" altLang="zh-CN" sz="2400" dirty="0">
                <a:sym typeface="Wingdings" panose="05000000000000000000" pitchFamily="2" charset="2"/>
              </a:rPr>
              <a:t>(</a:t>
            </a:r>
            <a:r>
              <a:rPr lang="zh-CN" altLang="en-US" sz="2400" dirty="0">
                <a:sym typeface="Wingdings" panose="05000000000000000000" pitchFamily="2" charset="2"/>
              </a:rPr>
              <a:t>准高中生可以不做）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6.</a:t>
            </a:r>
            <a:r>
              <a:rPr lang="zh-CN" altLang="en-US" sz="2400" dirty="0"/>
              <a:t>现在分词和过去分词可以指什么动作？</a:t>
            </a:r>
            <a:endParaRPr lang="en-US" altLang="zh-CN" sz="2400" dirty="0"/>
          </a:p>
          <a:p>
            <a:r>
              <a:rPr lang="en-US" altLang="zh-CN" sz="2400" dirty="0"/>
              <a:t>7.address</a:t>
            </a:r>
            <a:r>
              <a:rPr lang="zh-CN" altLang="en-US" sz="2400" dirty="0"/>
              <a:t>有啥意思</a:t>
            </a:r>
            <a:endParaRPr lang="en-US" altLang="zh-CN" sz="2400" dirty="0"/>
          </a:p>
          <a:p>
            <a:r>
              <a:rPr lang="en-US" altLang="zh-CN" sz="2400" dirty="0"/>
              <a:t>8.contribute,attribute,distribute</a:t>
            </a:r>
            <a:r>
              <a:rPr lang="zh-CN" altLang="en-US" sz="2400" dirty="0"/>
              <a:t>是啥意思</a:t>
            </a:r>
            <a:endParaRPr lang="en-US" altLang="zh-CN" sz="2400" dirty="0"/>
          </a:p>
          <a:p>
            <a:r>
              <a:rPr lang="en-US" altLang="zh-CN" sz="2400" dirty="0"/>
              <a:t>9.</a:t>
            </a:r>
            <a:r>
              <a:rPr lang="zh-CN" altLang="en-US" sz="2400" dirty="0"/>
              <a:t>词缀</a:t>
            </a:r>
            <a:r>
              <a:rPr lang="en-US" altLang="zh-CN" sz="2400" dirty="0"/>
              <a:t>anti-</a:t>
            </a:r>
            <a:r>
              <a:rPr lang="zh-CN" altLang="en-US" sz="2400" dirty="0"/>
              <a:t>，词缀</a:t>
            </a:r>
            <a:r>
              <a:rPr lang="en-US" altLang="zh-CN" sz="2400" dirty="0"/>
              <a:t>de-</a:t>
            </a:r>
            <a:r>
              <a:rPr lang="zh-CN" altLang="en-US" sz="2400" dirty="0"/>
              <a:t>在派生词</a:t>
            </a:r>
            <a:r>
              <a:rPr lang="en-US" altLang="zh-CN" sz="2400" dirty="0"/>
              <a:t>delist</a:t>
            </a:r>
            <a:r>
              <a:rPr lang="zh-CN" altLang="en-US" sz="2400" dirty="0"/>
              <a:t>和</a:t>
            </a:r>
            <a:r>
              <a:rPr lang="en-US" altLang="zh-CN" sz="2400" dirty="0"/>
              <a:t>anti-war</a:t>
            </a:r>
            <a:r>
              <a:rPr lang="zh-CN" altLang="en-US" sz="2400" dirty="0"/>
              <a:t>中是啥意思？</a:t>
            </a:r>
            <a:endParaRPr lang="en-US" altLang="zh-CN" sz="2400" dirty="0"/>
          </a:p>
          <a:p>
            <a:r>
              <a:rPr lang="en-US" altLang="zh-CN" sz="2400" dirty="0"/>
              <a:t>10.I would have done </a:t>
            </a:r>
            <a:r>
              <a:rPr lang="en-US" altLang="zh-CN" sz="2400" dirty="0" err="1"/>
              <a:t>sth</a:t>
            </a:r>
            <a:r>
              <a:rPr lang="en-US" altLang="zh-CN" sz="2400" dirty="0"/>
              <a:t>. </a:t>
            </a:r>
            <a:r>
              <a:rPr lang="zh-CN" altLang="en-US" sz="2400" dirty="0"/>
              <a:t>是啥意思？</a:t>
            </a:r>
            <a:endParaRPr lang="en-US" altLang="zh-CN" sz="2400" dirty="0"/>
          </a:p>
          <a:p>
            <a:r>
              <a:rPr lang="en-US" altLang="zh-CN" sz="2400" dirty="0"/>
              <a:t>11.</a:t>
            </a:r>
            <a:r>
              <a:rPr lang="zh-CN" altLang="en-US" sz="2400" dirty="0"/>
              <a:t>两个完整的主谓结构能直接用逗号隔开吗</a:t>
            </a:r>
            <a:endParaRPr lang="en-US" altLang="zh-CN" sz="2400" dirty="0"/>
          </a:p>
          <a:p>
            <a:r>
              <a:rPr lang="zh-CN" altLang="en-US" sz="2400" dirty="0"/>
              <a:t>（例如</a:t>
            </a:r>
            <a:r>
              <a:rPr lang="en-US" altLang="zh-CN" sz="2400" dirty="0"/>
              <a:t>:I love </a:t>
            </a:r>
            <a:r>
              <a:rPr lang="en-US" altLang="zh-CN" sz="2400" dirty="0" err="1"/>
              <a:t>you,you</a:t>
            </a:r>
            <a:r>
              <a:rPr lang="en-US" altLang="zh-CN" sz="2400" dirty="0"/>
              <a:t> love me.)</a:t>
            </a:r>
          </a:p>
          <a:p>
            <a:endParaRPr lang="en-US" altLang="zh-CN" sz="2400" dirty="0"/>
          </a:p>
          <a:p>
            <a:r>
              <a:rPr lang="en-US" altLang="zh-CN" sz="2400" dirty="0"/>
              <a:t>  </a:t>
            </a:r>
          </a:p>
          <a:p>
            <a:endParaRPr lang="en-US" altLang="zh-CN" sz="2400" dirty="0"/>
          </a:p>
          <a:p>
            <a:endParaRPr lang="en-US" altLang="zh-CN" sz="4950" dirty="0"/>
          </a:p>
        </p:txBody>
      </p:sp>
    </p:spTree>
    <p:extLst>
      <p:ext uri="{BB962C8B-B14F-4D97-AF65-F5344CB8AC3E}">
        <p14:creationId xmlns:p14="http://schemas.microsoft.com/office/powerpoint/2010/main" val="405588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3762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950" dirty="0"/>
              <a:t>为什么要录这一节课？</a:t>
            </a:r>
            <a:endParaRPr lang="en-US" altLang="zh-CN" sz="4950" dirty="0"/>
          </a:p>
          <a:p>
            <a:r>
              <a:rPr lang="zh-CN" altLang="en-US" sz="2700" dirty="0"/>
              <a:t>作者是交城中学</a:t>
            </a:r>
            <a:r>
              <a:rPr lang="en-US" altLang="zh-CN" sz="2700" dirty="0"/>
              <a:t>2022</a:t>
            </a:r>
            <a:r>
              <a:rPr lang="zh-CN" altLang="en-US" sz="2700" dirty="0"/>
              <a:t>级（即</a:t>
            </a:r>
            <a:r>
              <a:rPr lang="en-US" altLang="zh-CN" sz="2700" dirty="0"/>
              <a:t>2025</a:t>
            </a:r>
            <a:r>
              <a:rPr lang="zh-CN" altLang="en-US" sz="2700" dirty="0"/>
              <a:t>年高考）学生，是山西新高考模式下毕业的第一届。经历疫情网课，“清零”政策放开，交城中学封闭管理，教育部八省联考，高中三年可谓在变局中度过。</a:t>
            </a:r>
            <a:endParaRPr lang="en-US" altLang="zh-CN" sz="2700" dirty="0"/>
          </a:p>
          <a:p>
            <a:endParaRPr lang="en-US" altLang="zh-CN" sz="2700" dirty="0"/>
          </a:p>
          <a:p>
            <a:r>
              <a:rPr lang="zh-CN" altLang="en-US" sz="2700" dirty="0"/>
              <a:t>本视频不谈上述内容，只为交城中学学生的英语学习提供路线与方法。本视频与交城中学官方无关。</a:t>
            </a:r>
          </a:p>
        </p:txBody>
      </p:sp>
    </p:spTree>
    <p:extLst>
      <p:ext uri="{BB962C8B-B14F-4D97-AF65-F5344CB8AC3E}">
        <p14:creationId xmlns:p14="http://schemas.microsoft.com/office/powerpoint/2010/main" val="1176327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2. </a:t>
            </a:r>
            <a:r>
              <a:rPr lang="zh-CN" altLang="en-US" sz="4950" dirty="0"/>
              <a:t>英语</a:t>
            </a:r>
            <a:r>
              <a:rPr lang="en-US" altLang="zh-CN" sz="4950" dirty="0"/>
              <a:t>135+</a:t>
            </a:r>
            <a:r>
              <a:rPr lang="zh-CN" altLang="en-US" sz="4950" dirty="0"/>
              <a:t>是什么水平？</a:t>
            </a:r>
            <a:endParaRPr lang="en-US" altLang="zh-CN" sz="4950" dirty="0"/>
          </a:p>
          <a:p>
            <a:r>
              <a:rPr lang="zh-CN" altLang="en-US" sz="2400" dirty="0"/>
              <a:t>这些问题涉及</a:t>
            </a:r>
            <a:r>
              <a:rPr lang="zh-CN" altLang="en-US" sz="2400" dirty="0">
                <a:highlight>
                  <a:srgbClr val="00FFFF"/>
                </a:highlight>
              </a:rPr>
              <a:t>语法与词汇</a:t>
            </a:r>
            <a:endParaRPr lang="en-US" altLang="zh-CN" sz="2400" dirty="0">
              <a:highlight>
                <a:srgbClr val="00FFFF"/>
              </a:highlight>
            </a:endParaRPr>
          </a:p>
          <a:p>
            <a:r>
              <a:rPr lang="en-US" altLang="zh-CN" sz="2400" dirty="0"/>
              <a:t>1-5,10,11</a:t>
            </a:r>
            <a:r>
              <a:rPr lang="zh-CN" altLang="en-US" sz="2400" dirty="0"/>
              <a:t>是语法问题，想不出来，说明语法体系没学全，或者根本没有体系，高考碰到长难句就看不懂，语法填空也填不好。</a:t>
            </a:r>
            <a:endParaRPr lang="en-US" altLang="zh-CN" sz="2400" dirty="0"/>
          </a:p>
          <a:p>
            <a:r>
              <a:rPr lang="en-US" altLang="zh-CN" sz="2400" dirty="0"/>
              <a:t>7,8,9</a:t>
            </a:r>
            <a:r>
              <a:rPr lang="zh-CN" altLang="en-US" sz="2400" dirty="0"/>
              <a:t>是词汇问题。其中</a:t>
            </a:r>
            <a:r>
              <a:rPr lang="en-US" altLang="zh-CN" sz="2400" dirty="0"/>
              <a:t>7</a:t>
            </a:r>
            <a:r>
              <a:rPr lang="zh-CN" altLang="en-US" sz="2400" dirty="0"/>
              <a:t>涉及熟词生义（</a:t>
            </a:r>
            <a:r>
              <a:rPr lang="en-US" altLang="zh-CN" sz="2400" dirty="0"/>
              <a:t>address</a:t>
            </a:r>
            <a:r>
              <a:rPr lang="zh-CN" altLang="en-US" sz="2400" dirty="0"/>
              <a:t>的不同意思在</a:t>
            </a:r>
            <a:r>
              <a:rPr lang="en-US" altLang="zh-CN" sz="2400" dirty="0"/>
              <a:t>23</a:t>
            </a:r>
            <a:r>
              <a:rPr lang="zh-CN" altLang="en-US" sz="2400" dirty="0"/>
              <a:t>年高考和</a:t>
            </a:r>
            <a:r>
              <a:rPr lang="en-US" altLang="zh-CN" sz="2400" dirty="0"/>
              <a:t>24</a:t>
            </a:r>
            <a:r>
              <a:rPr lang="zh-CN" altLang="en-US" sz="2400" dirty="0"/>
              <a:t>年听力材料中出现），</a:t>
            </a:r>
            <a:r>
              <a:rPr lang="en-US" altLang="zh-CN" sz="2400" dirty="0"/>
              <a:t>8</a:t>
            </a:r>
            <a:r>
              <a:rPr lang="zh-CN" altLang="en-US" sz="2400" dirty="0"/>
              <a:t>涉及相近单词意思的记忆，</a:t>
            </a:r>
            <a:r>
              <a:rPr lang="en-US" altLang="zh-CN" sz="2400" dirty="0"/>
              <a:t>9</a:t>
            </a:r>
            <a:r>
              <a:rPr lang="zh-CN" altLang="en-US" sz="2400" dirty="0"/>
              <a:t>涉及常见的词缀（高考常考）</a:t>
            </a:r>
            <a:endParaRPr lang="en-US" altLang="zh-CN" sz="2400" dirty="0"/>
          </a:p>
          <a:p>
            <a:r>
              <a:rPr lang="en-US" altLang="zh-CN" sz="2400" dirty="0"/>
              <a:t>  </a:t>
            </a:r>
          </a:p>
          <a:p>
            <a:endParaRPr lang="en-US" altLang="zh-CN" sz="2400" dirty="0"/>
          </a:p>
          <a:p>
            <a:endParaRPr lang="en-US" altLang="zh-CN" sz="4950" dirty="0"/>
          </a:p>
        </p:txBody>
      </p:sp>
    </p:spTree>
    <p:extLst>
      <p:ext uri="{BB962C8B-B14F-4D97-AF65-F5344CB8AC3E}">
        <p14:creationId xmlns:p14="http://schemas.microsoft.com/office/powerpoint/2010/main" val="3374089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2. </a:t>
            </a:r>
            <a:r>
              <a:rPr lang="zh-CN" altLang="en-US" sz="4950" dirty="0"/>
              <a:t>英语</a:t>
            </a:r>
            <a:r>
              <a:rPr lang="en-US" altLang="zh-CN" sz="4950" dirty="0"/>
              <a:t>135+</a:t>
            </a:r>
            <a:r>
              <a:rPr lang="zh-CN" altLang="en-US" sz="4950" dirty="0"/>
              <a:t>是什么水平？</a:t>
            </a:r>
            <a:endParaRPr lang="en-US" altLang="zh-CN" sz="4950" dirty="0"/>
          </a:p>
          <a:p>
            <a:r>
              <a:rPr lang="zh-CN" altLang="en-US" sz="2400" dirty="0"/>
              <a:t>但是，在实际的考试中，我们只掌握词汇和语法是不够的。高考英语会要求写一篇应用文，一篇读后续写</a:t>
            </a:r>
            <a:r>
              <a:rPr lang="en-US" altLang="zh-CN" sz="2400" dirty="0"/>
              <a:t>  </a:t>
            </a:r>
            <a:r>
              <a:rPr lang="zh-CN" altLang="en-US" sz="2400" dirty="0"/>
              <a:t>。我们在实际考试中要留出一小时对付两篇作文，且在过程中还要保证字数达标，字迹工整。如果平时不去积累一些句子和表达，到考场是写不出来东西的。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所以以下学习路线的分享分三个方面：</a:t>
            </a:r>
            <a:r>
              <a:rPr lang="zh-CN" altLang="en-US" sz="2400" dirty="0">
                <a:highlight>
                  <a:srgbClr val="00FFFF"/>
                </a:highlight>
              </a:rPr>
              <a:t>语法，词汇，写作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4950" dirty="0"/>
          </a:p>
        </p:txBody>
      </p:sp>
    </p:spTree>
    <p:extLst>
      <p:ext uri="{BB962C8B-B14F-4D97-AF65-F5344CB8AC3E}">
        <p14:creationId xmlns:p14="http://schemas.microsoft.com/office/powerpoint/2010/main" val="350759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53AA8-B5F1-F9A6-B4DF-BDD699969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093C587-90B3-6658-1B3A-15D3782ADBE8}"/>
              </a:ext>
            </a:extLst>
          </p:cNvPr>
          <p:cNvSpPr txBox="1"/>
          <p:nvPr/>
        </p:nvSpPr>
        <p:spPr>
          <a:xfrm>
            <a:off x="558560" y="614233"/>
            <a:ext cx="8026880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前面我们提到了由于各种复杂或者简单的原因，学生没有主动性，所以他们大多数人只做老师所布置的任务，尽管这一任务本身可能不合理。他们无法根据自己的情况对症下药，这也是为什么他们的成绩并不高。</a:t>
            </a:r>
            <a:endParaRPr lang="en-US" altLang="zh-CN" sz="2400" dirty="0"/>
          </a:p>
          <a:p>
            <a:endParaRPr lang="en-US" altLang="zh-CN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4114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0AADC-479E-D233-FCD1-C0ACDEE599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590FBFB-C63E-0D6C-CB59-7DBE508539EB}"/>
              </a:ext>
            </a:extLst>
          </p:cNvPr>
          <p:cNvSpPr txBox="1"/>
          <p:nvPr/>
        </p:nvSpPr>
        <p:spPr>
          <a:xfrm>
            <a:off x="558560" y="614233"/>
            <a:ext cx="802688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定义这里的“学习路线”：指在</a:t>
            </a:r>
            <a:r>
              <a:rPr lang="zh-CN" altLang="en-US" sz="2400" dirty="0">
                <a:solidFill>
                  <a:srgbClr val="FF0000"/>
                </a:solidFill>
              </a:rPr>
              <a:t>能够脱离老师的前提</a:t>
            </a:r>
            <a:r>
              <a:rPr lang="zh-CN" altLang="en-US" sz="2400" dirty="0"/>
              <a:t>下，学生借助一些公开课程，辅导资料自主学习的过程。</a:t>
            </a:r>
            <a:endParaRPr lang="en-US" altLang="zh-CN" sz="2400" dirty="0"/>
          </a:p>
          <a:p>
            <a:r>
              <a:rPr lang="zh-CN" altLang="en-US" sz="2400" dirty="0"/>
              <a:t>（当然，</a:t>
            </a:r>
            <a:r>
              <a:rPr lang="zh-CN" altLang="en-US" sz="2400" dirty="0">
                <a:solidFill>
                  <a:srgbClr val="FF0000"/>
                </a:solidFill>
              </a:rPr>
              <a:t>能够脱离并不代表一定要脱离</a:t>
            </a:r>
            <a:r>
              <a:rPr lang="zh-CN" altLang="en-US" sz="2400" dirty="0"/>
              <a:t>，要是有老师能随时问问题那是最好的，但没有也不碍事）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分享“学习路线”，是指分享学习过程中应该看什么，做什么。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不仅要知道分享者看的什么书，什么课，还要知道他为什么看，怎么看。</a:t>
            </a:r>
            <a:endParaRPr lang="en-US" altLang="zh-CN" sz="2400" dirty="0"/>
          </a:p>
          <a:p>
            <a:endParaRPr lang="en-US" altLang="zh-CN" sz="4950" dirty="0"/>
          </a:p>
        </p:txBody>
      </p:sp>
    </p:spTree>
    <p:extLst>
      <p:ext uri="{BB962C8B-B14F-4D97-AF65-F5344CB8AC3E}">
        <p14:creationId xmlns:p14="http://schemas.microsoft.com/office/powerpoint/2010/main" val="113086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05FE1-C920-648E-B939-2D72524DA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6FFAA4A-8C85-CA72-72DB-C4885AA6965D}"/>
              </a:ext>
            </a:extLst>
          </p:cNvPr>
          <p:cNvSpPr txBox="1"/>
          <p:nvPr/>
        </p:nvSpPr>
        <p:spPr>
          <a:xfrm>
            <a:off x="558560" y="614233"/>
            <a:ext cx="802688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en-US" altLang="zh-CN" sz="2400" dirty="0"/>
              <a:t>1.</a:t>
            </a:r>
            <a:r>
              <a:rPr lang="zh-CN" altLang="en-US" sz="2400" dirty="0"/>
              <a:t>语法学习路线：很惭愧地告诉各位，视频作者在</a:t>
            </a:r>
            <a:r>
              <a:rPr lang="en-US" altLang="zh-CN" sz="2400" dirty="0">
                <a:solidFill>
                  <a:srgbClr val="FF0000"/>
                </a:solidFill>
              </a:rPr>
              <a:t>2022</a:t>
            </a:r>
            <a:r>
              <a:rPr lang="zh-CN" altLang="en-US" sz="2400" dirty="0">
                <a:solidFill>
                  <a:srgbClr val="FF0000"/>
                </a:solidFill>
              </a:rPr>
              <a:t>年的中考</a:t>
            </a:r>
            <a:r>
              <a:rPr lang="zh-CN" altLang="en-US" sz="2400" dirty="0"/>
              <a:t>之后甚至</a:t>
            </a:r>
            <a:r>
              <a:rPr lang="zh-CN" altLang="en-US" sz="2400" dirty="0">
                <a:solidFill>
                  <a:srgbClr val="FF0000"/>
                </a:solidFill>
              </a:rPr>
              <a:t>不知道定状补究竟是什么</a:t>
            </a:r>
            <a:r>
              <a:rPr lang="zh-CN" altLang="en-US" sz="2400" dirty="0"/>
              <a:t>，尽管他的中考英语考了</a:t>
            </a:r>
            <a:r>
              <a:rPr lang="en-US" altLang="zh-CN" sz="2400" dirty="0"/>
              <a:t>110</a:t>
            </a:r>
            <a:r>
              <a:rPr lang="zh-CN" altLang="en-US" sz="2400" dirty="0"/>
              <a:t>（满分</a:t>
            </a:r>
            <a:r>
              <a:rPr lang="en-US" altLang="zh-CN" sz="2400" dirty="0"/>
              <a:t>120</a:t>
            </a:r>
            <a:r>
              <a:rPr lang="zh-CN" altLang="en-US" sz="2400" dirty="0"/>
              <a:t>）。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也就是对于刚才自测中的问题，那时的我是一个也解决不了的。我相信这也是很多准高中生甚至高中生的问题，初中的老师并不会去仔细讲这些东西，而你自己又不会去搞清楚。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4950" dirty="0"/>
          </a:p>
        </p:txBody>
      </p:sp>
    </p:spTree>
    <p:extLst>
      <p:ext uri="{BB962C8B-B14F-4D97-AF65-F5344CB8AC3E}">
        <p14:creationId xmlns:p14="http://schemas.microsoft.com/office/powerpoint/2010/main" val="535079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9506E-BD58-3FE6-0387-C5EE97EC0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8F25148-DC28-31BC-BC06-3DD569A7A6EF}"/>
              </a:ext>
            </a:extLst>
          </p:cNvPr>
          <p:cNvSpPr txBox="1"/>
          <p:nvPr/>
        </p:nvSpPr>
        <p:spPr>
          <a:xfrm>
            <a:off x="558560" y="614233"/>
            <a:ext cx="802688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非常幸运的是，作者热爱看</a:t>
            </a:r>
            <a:r>
              <a:rPr lang="en-US" altLang="zh-CN" sz="2400" dirty="0"/>
              <a:t>b</a:t>
            </a:r>
            <a:r>
              <a:rPr lang="zh-CN" altLang="en-US" sz="2400" dirty="0"/>
              <a:t>站。那个暑假无意间就刷到一个叫“英语兔”的</a:t>
            </a:r>
            <a:r>
              <a:rPr lang="en-US" altLang="zh-CN" sz="2400" dirty="0"/>
              <a:t>up</a:t>
            </a:r>
            <a:r>
              <a:rPr lang="zh-CN" altLang="en-US" sz="2400" dirty="0"/>
              <a:t>主，并且看完了他的语法综述视频。统共也只有半小时，但也足以让那个对语法一窍不通的作者将本就没啥的知识串起来</a:t>
            </a:r>
            <a:r>
              <a:rPr lang="en-US" altLang="zh-CN" sz="2400" dirty="0"/>
              <a:t>——</a:t>
            </a:r>
            <a:r>
              <a:rPr lang="zh-CN" altLang="en-US" sz="2400" dirty="0"/>
              <a:t>尽管这应该是最基本的要求。</a:t>
            </a:r>
            <a:endParaRPr lang="en-US" altLang="zh-CN" sz="2400" dirty="0"/>
          </a:p>
          <a:p>
            <a:endParaRPr lang="en-US" altLang="zh-CN" sz="495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6A48E4A-F211-F1DE-B721-A87CD3491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96" y="2901751"/>
            <a:ext cx="2193832" cy="215220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34DCC85-EDF6-4AC3-BDD6-2872269B754C}"/>
              </a:ext>
            </a:extLst>
          </p:cNvPr>
          <p:cNvSpPr txBox="1"/>
          <p:nvPr/>
        </p:nvSpPr>
        <p:spPr>
          <a:xfrm>
            <a:off x="3150256" y="3312120"/>
            <a:ext cx="5207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一千多万的播放量，十万的弹幕</a:t>
            </a:r>
            <a:endParaRPr lang="en-US" altLang="zh-CN" sz="2400" dirty="0"/>
          </a:p>
          <a:p>
            <a:r>
              <a:rPr lang="zh-CN" altLang="en-US" sz="2400" dirty="0"/>
              <a:t>足以说明这个视频的优秀，因此，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无论你上没上高中，都应该先把这个看一遍，并且做笔记。</a:t>
            </a:r>
          </a:p>
        </p:txBody>
      </p:sp>
    </p:spTree>
    <p:extLst>
      <p:ext uri="{BB962C8B-B14F-4D97-AF65-F5344CB8AC3E}">
        <p14:creationId xmlns:p14="http://schemas.microsoft.com/office/powerpoint/2010/main" val="83155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FA37D-924C-0FE3-3639-090DC914A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A7AC841-2A97-9A2C-3A32-EB5ACBF24A4D}"/>
              </a:ext>
            </a:extLst>
          </p:cNvPr>
          <p:cNvSpPr txBox="1"/>
          <p:nvPr/>
        </p:nvSpPr>
        <p:spPr>
          <a:xfrm>
            <a:off x="558560" y="614233"/>
            <a:ext cx="8026880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之后，我又看了英语兔的从句，时态。上高中之后第一学期由于网课，我又看了英语兔的非谓语动词。</a:t>
            </a:r>
            <a:r>
              <a:rPr lang="zh-CN" altLang="en-US" sz="2400" dirty="0">
                <a:solidFill>
                  <a:srgbClr val="FF0000"/>
                </a:solidFill>
              </a:rPr>
              <a:t>直到高考结束，我再也没看过任何语法课</a:t>
            </a:r>
            <a:r>
              <a:rPr lang="zh-CN" altLang="en-US" sz="2400" dirty="0"/>
              <a:t>。但是，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我只建议你去看上一页的语法综述</a:t>
            </a:r>
            <a:r>
              <a:rPr lang="zh-CN" altLang="en-US" sz="2400" dirty="0"/>
              <a:t>，因为从句时态非谓语他讲的很乱，不成体系。</a:t>
            </a:r>
            <a:endParaRPr lang="en-US" altLang="zh-CN" sz="2400" dirty="0"/>
          </a:p>
          <a:p>
            <a:r>
              <a:rPr lang="zh-CN" altLang="en-US" sz="2400" dirty="0"/>
              <a:t>但是，互联网日新月异，之后我又发现了一套不错的语法课，可惜我那时已经高三了，没时间听。</a:t>
            </a:r>
            <a:endParaRPr lang="en-US" altLang="zh-CN" sz="2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BC3EB6-212C-1FEE-372E-49BF243BBB0F}"/>
              </a:ext>
            </a:extLst>
          </p:cNvPr>
          <p:cNvSpPr txBox="1"/>
          <p:nvPr/>
        </p:nvSpPr>
        <p:spPr>
          <a:xfrm>
            <a:off x="558560" y="4258965"/>
            <a:ext cx="7309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所以高考完我把它听了一遍，并且做了笔记</a:t>
            </a:r>
          </a:p>
        </p:txBody>
      </p:sp>
    </p:spTree>
    <p:extLst>
      <p:ext uri="{BB962C8B-B14F-4D97-AF65-F5344CB8AC3E}">
        <p14:creationId xmlns:p14="http://schemas.microsoft.com/office/powerpoint/2010/main" val="72690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96BA6-610D-F1F0-5789-0E9B2D6B7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38CF182-6404-7C9B-6C79-79FC37BBC844}"/>
              </a:ext>
            </a:extLst>
          </p:cNvPr>
          <p:cNvSpPr txBox="1"/>
          <p:nvPr/>
        </p:nvSpPr>
        <p:spPr>
          <a:xfrm>
            <a:off x="558560" y="2584286"/>
            <a:ext cx="8026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这个课就是</a:t>
            </a:r>
            <a:r>
              <a:rPr lang="en-US" altLang="zh-CN" sz="2400" dirty="0"/>
              <a:t>@larry</a:t>
            </a:r>
            <a:r>
              <a:rPr lang="zh-CN" altLang="en-US" sz="2400" dirty="0"/>
              <a:t>想做技术大佬 的</a:t>
            </a:r>
            <a:r>
              <a:rPr lang="en-US" altLang="zh-CN" sz="2400" dirty="0"/>
              <a:t>【</a:t>
            </a:r>
            <a:r>
              <a:rPr lang="zh-CN" altLang="en-US" sz="2400" dirty="0"/>
              <a:t>半个月搭建你的英语语法体系</a:t>
            </a:r>
            <a:r>
              <a:rPr lang="en-US" altLang="zh-CN" sz="2400" dirty="0"/>
              <a:t>】</a:t>
            </a:r>
            <a:r>
              <a:rPr lang="zh-CN" altLang="en-US" sz="2400" dirty="0"/>
              <a:t>，是</a:t>
            </a:r>
            <a:r>
              <a:rPr lang="en-US" altLang="zh-CN" sz="2400" dirty="0"/>
              <a:t>b</a:t>
            </a:r>
            <a:r>
              <a:rPr lang="zh-CN" altLang="en-US" sz="2400" dirty="0"/>
              <a:t>站上的视频，免费。巧妙的是他的课的主体也正好是简单句，从句，非谓语动词。高考完之后我就听了一遍，确实系统。对于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准高中生以及放寒暑假的高中生，都应该花几天时间把这个看一遍，你看完这个并做了笔记，刚才自测里的语法问题就全会了。</a:t>
            </a:r>
            <a:r>
              <a:rPr lang="zh-CN" altLang="en-US" sz="2400" dirty="0"/>
              <a:t>包括时态和虚拟语气的视频，可以暂缓，但迟早也要看的 。</a:t>
            </a:r>
            <a:endParaRPr lang="en-US" altLang="zh-CN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999C802-12AA-D66A-7196-0A69495B8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221" y="285750"/>
            <a:ext cx="2372285" cy="229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36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9DFAD-5A10-3B60-AE46-A3F709C49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00DC79A-8DF7-24DA-D09A-4C59B4A2CFBF}"/>
              </a:ext>
            </a:extLst>
          </p:cNvPr>
          <p:cNvSpPr txBox="1"/>
          <p:nvPr/>
        </p:nvSpPr>
        <p:spPr>
          <a:xfrm>
            <a:off x="558560" y="2584286"/>
            <a:ext cx="8026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顺序：</a:t>
            </a:r>
            <a:r>
              <a:rPr lang="en-US" altLang="zh-CN" sz="2400" dirty="0"/>
              <a:t>1.</a:t>
            </a:r>
            <a:r>
              <a:rPr lang="zh-CN" altLang="en-US" sz="2400" dirty="0"/>
              <a:t>“前传”（就在他的那个合集里面）</a:t>
            </a:r>
            <a:r>
              <a:rPr lang="en-US" altLang="zh-CN" sz="2400" dirty="0"/>
              <a:t>2.【</a:t>
            </a:r>
            <a:r>
              <a:rPr lang="zh-CN" altLang="en-US" sz="2400" dirty="0"/>
              <a:t>半个月，搭建你的英语语法体系</a:t>
            </a:r>
            <a:r>
              <a:rPr lang="en-US" altLang="zh-CN" sz="2400" dirty="0"/>
              <a:t>】3.</a:t>
            </a:r>
            <a:r>
              <a:rPr lang="zh-CN" altLang="en-US" sz="2400" dirty="0"/>
              <a:t>时态和虚拟语气</a:t>
            </a:r>
            <a:endParaRPr lang="en-US" altLang="zh-CN" sz="2400" dirty="0"/>
          </a:p>
          <a:p>
            <a:r>
              <a:rPr lang="zh-CN" altLang="en-US" sz="2400" dirty="0"/>
              <a:t>至少要把</a:t>
            </a:r>
            <a:r>
              <a:rPr lang="en-US" altLang="zh-CN" sz="2400" dirty="0"/>
              <a:t>1</a:t>
            </a:r>
            <a:r>
              <a:rPr lang="zh-CN" altLang="en-US" sz="2400" dirty="0"/>
              <a:t>和</a:t>
            </a:r>
            <a:r>
              <a:rPr lang="en-US" altLang="zh-CN" sz="2400" dirty="0"/>
              <a:t>2</a:t>
            </a:r>
            <a:r>
              <a:rPr lang="zh-CN" altLang="en-US" sz="2400" dirty="0"/>
              <a:t>看完，总长度也就几小时，再进行下面的词汇学习路线</a:t>
            </a:r>
            <a:endParaRPr lang="en-US" altLang="zh-CN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5346E25-DEF9-AACA-BCC1-185168467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221" y="285750"/>
            <a:ext cx="2372285" cy="229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812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8014C-1146-CAA2-EFCB-C7E7F2D8B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A26AA82-4F41-D4DD-ED48-6EE5A26E0F72}"/>
              </a:ext>
            </a:extLst>
          </p:cNvPr>
          <p:cNvSpPr txBox="1"/>
          <p:nvPr/>
        </p:nvSpPr>
        <p:spPr>
          <a:xfrm>
            <a:off x="558560" y="614233"/>
            <a:ext cx="8026880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en-US" altLang="zh-CN" sz="2400" dirty="0"/>
              <a:t>2.</a:t>
            </a:r>
            <a:r>
              <a:rPr lang="zh-CN" altLang="en-US" sz="2400" dirty="0"/>
              <a:t>词汇学习路线：首先，到</a:t>
            </a:r>
            <a:r>
              <a:rPr lang="zh-CN" altLang="en-US" sz="2400" dirty="0">
                <a:highlight>
                  <a:srgbClr val="FFFF00"/>
                </a:highlight>
              </a:rPr>
              <a:t>买本维克多的</a:t>
            </a:r>
            <a:r>
              <a:rPr lang="en-US" altLang="zh-CN" sz="2400" dirty="0">
                <a:highlight>
                  <a:srgbClr val="FFFF00"/>
                </a:highlight>
              </a:rPr>
              <a:t>《</a:t>
            </a:r>
            <a:r>
              <a:rPr lang="zh-CN" altLang="en-US" sz="2400" dirty="0">
                <a:highlight>
                  <a:srgbClr val="FFFF00"/>
                </a:highlight>
              </a:rPr>
              <a:t>新高中英语词汇</a:t>
            </a:r>
            <a:r>
              <a:rPr lang="en-US" altLang="zh-CN" sz="2400" dirty="0">
                <a:highlight>
                  <a:srgbClr val="FFFF00"/>
                </a:highlight>
              </a:rPr>
              <a:t>》</a:t>
            </a:r>
          </a:p>
          <a:p>
            <a:r>
              <a:rPr lang="zh-CN" altLang="en-US" sz="2400" dirty="0"/>
              <a:t>正盗版无所谓，不过要用三年，还是正版印刷好些。</a:t>
            </a:r>
            <a:endParaRPr lang="en-US" altLang="zh-CN" sz="2400" dirty="0"/>
          </a:p>
          <a:p>
            <a:r>
              <a:rPr lang="zh-CN" altLang="en-US" sz="2400" dirty="0"/>
              <a:t>然后，买本</a:t>
            </a:r>
            <a:r>
              <a:rPr lang="zh-CN" altLang="en-US" sz="2400" dirty="0">
                <a:highlight>
                  <a:srgbClr val="FFFF00"/>
                </a:highlight>
              </a:rPr>
              <a:t>十年高考英语真题按下面讲到的方法去做</a:t>
            </a:r>
            <a:r>
              <a:rPr lang="zh-CN" altLang="en-US" sz="2400" dirty="0"/>
              <a:t>，作文别写，但“</a:t>
            </a:r>
            <a:r>
              <a:rPr lang="zh-CN" altLang="en-US" sz="2400" dirty="0">
                <a:highlight>
                  <a:srgbClr val="FFFF00"/>
                </a:highlight>
              </a:rPr>
              <a:t>读后续写“得看原文</a:t>
            </a:r>
            <a:r>
              <a:rPr lang="zh-CN" altLang="en-US" sz="2400" dirty="0"/>
              <a:t>。做的时间顺序无所谓，但只做全国卷，不做北京上海浙江等地的地方卷。难度如下。</a:t>
            </a:r>
            <a:endParaRPr lang="en-US" altLang="zh-CN" sz="2400" dirty="0"/>
          </a:p>
          <a:p>
            <a:r>
              <a:rPr lang="zh-CN" altLang="en-US" sz="2400" dirty="0">
                <a:highlight>
                  <a:srgbClr val="FFFF00"/>
                </a:highlight>
              </a:rPr>
              <a:t>碰到“短文改错”这种题别做</a:t>
            </a:r>
            <a:r>
              <a:rPr lang="zh-CN" altLang="en-US" sz="2400" dirty="0"/>
              <a:t>。这种是老高考题型，占据了新高考中一篇作文的位置</a:t>
            </a:r>
            <a:endParaRPr lang="en-US" altLang="zh-CN" sz="2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D860626-C829-2C8F-7558-E956AFAD1C51}"/>
              </a:ext>
            </a:extLst>
          </p:cNvPr>
          <p:cNvSpPr txBox="1"/>
          <p:nvPr/>
        </p:nvSpPr>
        <p:spPr>
          <a:xfrm>
            <a:off x="558560" y="4078380"/>
            <a:ext cx="7309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难度：一卷  ＞  二卷</a:t>
            </a:r>
            <a:endParaRPr lang="en-US" altLang="zh-CN" sz="2400" dirty="0"/>
          </a:p>
          <a:p>
            <a:r>
              <a:rPr lang="en-US" altLang="zh-CN" sz="2400" dirty="0"/>
              <a:t>            </a:t>
            </a:r>
            <a:r>
              <a:rPr lang="zh-CN" altLang="en-US" sz="2400" dirty="0"/>
              <a:t>≈            ≈</a:t>
            </a:r>
            <a:endParaRPr lang="en-US" altLang="zh-CN" sz="2400" dirty="0"/>
          </a:p>
          <a:p>
            <a:r>
              <a:rPr lang="zh-CN" altLang="en-US" sz="2400" dirty="0"/>
              <a:t>           乙卷  ＞  甲卷    </a:t>
            </a:r>
          </a:p>
        </p:txBody>
      </p:sp>
    </p:spTree>
    <p:extLst>
      <p:ext uri="{BB962C8B-B14F-4D97-AF65-F5344CB8AC3E}">
        <p14:creationId xmlns:p14="http://schemas.microsoft.com/office/powerpoint/2010/main" val="423147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950" dirty="0"/>
              <a:t>本视频的内容？</a:t>
            </a:r>
            <a:endParaRPr lang="en-US" altLang="zh-CN" sz="4950" dirty="0"/>
          </a:p>
          <a:p>
            <a:r>
              <a:rPr lang="en-US" altLang="zh-CN" sz="2700" dirty="0"/>
              <a:t>1.</a:t>
            </a:r>
            <a:r>
              <a:rPr lang="zh-CN" altLang="en-US" sz="2700" dirty="0"/>
              <a:t>达成一些共识</a:t>
            </a:r>
            <a:endParaRPr lang="en-US" altLang="zh-CN" sz="2700" dirty="0"/>
          </a:p>
          <a:p>
            <a:r>
              <a:rPr lang="en-US" altLang="zh-CN" sz="2700" dirty="0"/>
              <a:t>2.</a:t>
            </a:r>
            <a:r>
              <a:rPr lang="zh-CN" altLang="en-US" sz="2700" dirty="0"/>
              <a:t>介绍高考英语</a:t>
            </a:r>
            <a:r>
              <a:rPr lang="en-US" altLang="zh-CN" sz="2700" dirty="0"/>
              <a:t>135+</a:t>
            </a:r>
            <a:r>
              <a:rPr lang="zh-CN" altLang="en-US" sz="2700" dirty="0"/>
              <a:t>需要达到的水平</a:t>
            </a:r>
            <a:endParaRPr lang="en-US" altLang="zh-CN" sz="2700" dirty="0"/>
          </a:p>
          <a:p>
            <a:r>
              <a:rPr lang="en-US" altLang="zh-CN" sz="2700" dirty="0"/>
              <a:t>   </a:t>
            </a:r>
            <a:r>
              <a:rPr lang="zh-CN" altLang="en-US" sz="2700" dirty="0"/>
              <a:t>以及自测你自己的水平</a:t>
            </a:r>
            <a:endParaRPr lang="en-US" altLang="zh-CN" sz="2700" dirty="0"/>
          </a:p>
          <a:p>
            <a:r>
              <a:rPr lang="en-US" altLang="zh-CN" sz="2700" dirty="0"/>
              <a:t>3.</a:t>
            </a:r>
            <a:r>
              <a:rPr lang="zh-CN" altLang="en-US" sz="2700" dirty="0"/>
              <a:t>提供一种自学路线（语法</a:t>
            </a:r>
            <a:r>
              <a:rPr lang="en-US" altLang="zh-CN" sz="2700" dirty="0"/>
              <a:t>/</a:t>
            </a:r>
            <a:r>
              <a:rPr lang="zh-CN" altLang="en-US" sz="2700" dirty="0"/>
              <a:t>词汇</a:t>
            </a:r>
            <a:r>
              <a:rPr lang="en-US" altLang="zh-CN" sz="2700" dirty="0"/>
              <a:t>/</a:t>
            </a:r>
            <a:r>
              <a:rPr lang="zh-CN" altLang="en-US" sz="2700" dirty="0"/>
              <a:t>写作）</a:t>
            </a:r>
            <a:endParaRPr lang="en-US" altLang="zh-CN" sz="2700" dirty="0"/>
          </a:p>
          <a:p>
            <a:r>
              <a:rPr lang="zh-CN" altLang="en-US" sz="2700" dirty="0">
                <a:solidFill>
                  <a:schemeClr val="accent1"/>
                </a:solidFill>
              </a:rPr>
              <a:t>（对准高中生也适用）</a:t>
            </a:r>
            <a:endParaRPr lang="en-US" altLang="zh-CN" sz="27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570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D52C4-C92A-ECA8-AB3B-ACD0117E2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E3AB2A3-98D6-A8E0-E7AD-C4F2F9C0905E}"/>
              </a:ext>
            </a:extLst>
          </p:cNvPr>
          <p:cNvSpPr txBox="1"/>
          <p:nvPr/>
        </p:nvSpPr>
        <p:spPr>
          <a:xfrm>
            <a:off x="558560" y="614233"/>
            <a:ext cx="80268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怎么做？对于词汇量小的同学来说，做题前首先</a:t>
            </a:r>
            <a:r>
              <a:rPr lang="zh-CN" altLang="en-US" sz="2400" dirty="0">
                <a:highlight>
                  <a:srgbClr val="FFFF00"/>
                </a:highlight>
              </a:rPr>
              <a:t>扫视</a:t>
            </a:r>
            <a:r>
              <a:rPr lang="zh-CN" altLang="en-US" sz="2400" dirty="0"/>
              <a:t>一遍卷子</a:t>
            </a:r>
            <a:r>
              <a:rPr lang="zh-CN" altLang="en-US" sz="2400" dirty="0">
                <a:highlight>
                  <a:srgbClr val="FFFF00"/>
                </a:highlight>
              </a:rPr>
              <a:t>（这是积累词汇的做法，考试直接理解文章做题就行）</a:t>
            </a:r>
            <a:r>
              <a:rPr lang="zh-CN" altLang="en-US" sz="2400" dirty="0"/>
              <a:t>遇到不会或者不熟悉的单词，就去维克多的词典里查它，</a:t>
            </a:r>
            <a:r>
              <a:rPr lang="zh-CN" altLang="en-US" sz="2400" dirty="0">
                <a:highlight>
                  <a:srgbClr val="FFFF00"/>
                </a:highlight>
              </a:rPr>
              <a:t>理解意思</a:t>
            </a:r>
            <a:r>
              <a:rPr lang="zh-CN" altLang="en-US" sz="2400" dirty="0"/>
              <a:t>，把它在</a:t>
            </a:r>
            <a:r>
              <a:rPr lang="zh-CN" altLang="en-US" sz="2400" dirty="0">
                <a:highlight>
                  <a:srgbClr val="00FFFF"/>
                </a:highlight>
              </a:rPr>
              <a:t>此处的意思写在卷子</a:t>
            </a:r>
            <a:r>
              <a:rPr lang="zh-CN" altLang="en-US" sz="2400" dirty="0"/>
              <a:t>上，</a:t>
            </a:r>
            <a:r>
              <a:rPr lang="zh-CN" altLang="en-US" sz="2400" dirty="0">
                <a:highlight>
                  <a:srgbClr val="00FFFF"/>
                </a:highlight>
              </a:rPr>
              <a:t>并把词典的那一页夹住</a:t>
            </a:r>
            <a:r>
              <a:rPr lang="zh-CN" altLang="en-US" sz="2400" dirty="0"/>
              <a:t>。这个过程一开始可能会很费时间，尤其对词汇量小的同学来说，之后就好多了。但</a:t>
            </a:r>
            <a:r>
              <a:rPr lang="zh-CN" altLang="en-US" sz="4050" dirty="0">
                <a:highlight>
                  <a:srgbClr val="FF0000"/>
                </a:highlight>
              </a:rPr>
              <a:t>必须坚持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en-US" sz="2400" dirty="0"/>
              <a:t>然后卷子里就没有生词了，可以去按下一页</a:t>
            </a:r>
            <a:r>
              <a:rPr lang="en-US" altLang="zh-CN" sz="2400" dirty="0"/>
              <a:t>ppt</a:t>
            </a:r>
            <a:r>
              <a:rPr lang="zh-CN" altLang="en-US" sz="2400" dirty="0"/>
              <a:t>里的方法做题了。得益于语法学习和提前查生词，你这个时候句子应该是都能看懂的。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（也就是查完所有词再去做卷子，这能锻炼做题熟练度，也能提高词汇量）</a:t>
            </a:r>
            <a:endParaRPr lang="en-US" altLang="zh-CN" sz="24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en-US" altLang="zh-CN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72064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3B459-B6EF-2610-7616-3915B154E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D8DBE1C-C64E-98C3-7FB0-7C9F3D1564D4}"/>
              </a:ext>
            </a:extLst>
          </p:cNvPr>
          <p:cNvSpPr txBox="1"/>
          <p:nvPr/>
        </p:nvSpPr>
        <p:spPr>
          <a:xfrm>
            <a:off x="558560" y="614233"/>
            <a:ext cx="8026880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>
                <a:highlight>
                  <a:srgbClr val="00FFFF"/>
                </a:highlight>
              </a:rPr>
              <a:t>考场上怎么做题</a:t>
            </a:r>
            <a:r>
              <a:rPr lang="zh-CN" altLang="en-US" sz="2400" dirty="0"/>
              <a:t>：阅读</a:t>
            </a:r>
            <a:r>
              <a:rPr lang="en-US" altLang="zh-CN" sz="2400" dirty="0"/>
              <a:t>a</a:t>
            </a:r>
            <a:r>
              <a:rPr lang="zh-CN" altLang="en-US" sz="2400" dirty="0"/>
              <a:t>篇可以直接看问题然后找原文。</a:t>
            </a:r>
            <a:r>
              <a:rPr lang="en-US" altLang="zh-CN" sz="2400" dirty="0" err="1"/>
              <a:t>Bcd</a:t>
            </a:r>
            <a:r>
              <a:rPr lang="zh-CN" altLang="en-US" sz="2400" dirty="0"/>
              <a:t>篇都直接通读全文然后做题（直选或者排除）（因为高考的文章不难，就是高一高二平时考试的水平，比高三的模拟题简单）</a:t>
            </a:r>
            <a:endParaRPr lang="en-US" altLang="zh-CN" sz="2400" dirty="0"/>
          </a:p>
          <a:p>
            <a:r>
              <a:rPr lang="zh-CN" altLang="en-US" sz="2400" dirty="0"/>
              <a:t>七选五如果有明显的小标题，可以</a:t>
            </a:r>
            <a:r>
              <a:rPr lang="zh-CN" altLang="en-US" sz="2400" dirty="0">
                <a:highlight>
                  <a:srgbClr val="00FFFF"/>
                </a:highlight>
              </a:rPr>
              <a:t>考虑</a:t>
            </a:r>
            <a:r>
              <a:rPr lang="zh-CN" altLang="en-US" sz="2400" dirty="0"/>
              <a:t>不看原文，但做题时必须把空前和空后都看懂。其他情况都得看懂原文。</a:t>
            </a:r>
            <a:endParaRPr lang="en-US" altLang="zh-CN" sz="2400" dirty="0"/>
          </a:p>
          <a:p>
            <a:r>
              <a:rPr lang="zh-CN" altLang="en-US" sz="2400" dirty="0"/>
              <a:t>完型先看原文再做题，尽管原文</a:t>
            </a:r>
            <a:r>
              <a:rPr lang="zh-CN" altLang="en-US" sz="2400"/>
              <a:t>有很多空，</a:t>
            </a:r>
            <a:r>
              <a:rPr lang="zh-CN" altLang="en-US" sz="2400" dirty="0"/>
              <a:t>但也尽量理解。</a:t>
            </a:r>
            <a:r>
              <a:rPr lang="zh-CN" altLang="en-US" sz="2400"/>
              <a:t>语法填空也最好</a:t>
            </a:r>
            <a:r>
              <a:rPr lang="zh-CN" altLang="en-US" sz="2400" dirty="0"/>
              <a:t>看一次原文再做题。</a:t>
            </a:r>
            <a:endParaRPr lang="en-US" altLang="zh-CN" sz="2400" dirty="0"/>
          </a:p>
          <a:p>
            <a:r>
              <a:rPr lang="zh-CN" altLang="en-US" sz="2400" dirty="0">
                <a:highlight>
                  <a:srgbClr val="FFFF00"/>
                </a:highlight>
              </a:rPr>
              <a:t>平时训练和考场上做的唯一区别，就是做题前把生词全查了一遍。但这些词本来就是你高考</a:t>
            </a:r>
            <a:r>
              <a:rPr lang="en-US" altLang="zh-CN" sz="2400" dirty="0">
                <a:highlight>
                  <a:srgbClr val="FFFF00"/>
                </a:highlight>
              </a:rPr>
              <a:t>135+</a:t>
            </a:r>
            <a:r>
              <a:rPr lang="zh-CN" altLang="en-US" sz="2400" dirty="0">
                <a:highlight>
                  <a:srgbClr val="FFFF00"/>
                </a:highlight>
              </a:rPr>
              <a:t>应该会的</a:t>
            </a:r>
            <a:endParaRPr lang="en-US" altLang="zh-CN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82713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0B039-B586-AA04-549C-5924353CA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2D3FE93-01AF-F122-9C1A-AB70ABF1DE1F}"/>
              </a:ext>
            </a:extLst>
          </p:cNvPr>
          <p:cNvSpPr txBox="1"/>
          <p:nvPr/>
        </p:nvSpPr>
        <p:spPr>
          <a:xfrm>
            <a:off x="558560" y="614233"/>
            <a:ext cx="8026880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在做完一份题一段时间后，你应该去</a:t>
            </a:r>
            <a:r>
              <a:rPr lang="zh-CN" altLang="en-US" sz="2400" dirty="0">
                <a:highlight>
                  <a:srgbClr val="FFFF00"/>
                </a:highlight>
              </a:rPr>
              <a:t>复习生词</a:t>
            </a:r>
            <a:r>
              <a:rPr lang="zh-CN" altLang="en-US" sz="2400" dirty="0"/>
              <a:t>，可以是把你写在卷子上的意思和那个单词多读几遍，也可以是把在</a:t>
            </a:r>
            <a:r>
              <a:rPr lang="zh-CN" altLang="en-US" sz="2400" dirty="0">
                <a:highlight>
                  <a:srgbClr val="FFFF00"/>
                </a:highlight>
              </a:rPr>
              <a:t>维克多中夹住的那个单词的例句</a:t>
            </a:r>
            <a:r>
              <a:rPr lang="zh-CN" altLang="en-US" sz="2400" dirty="0"/>
              <a:t>读上几次，在读例句中加深对这个词的印象。个人推荐</a:t>
            </a:r>
            <a:r>
              <a:rPr lang="zh-CN" altLang="en-US" sz="2400" dirty="0">
                <a:highlight>
                  <a:srgbClr val="FFFF00"/>
                </a:highlight>
              </a:rPr>
              <a:t>两种方法都要做</a:t>
            </a:r>
            <a:r>
              <a:rPr lang="zh-CN" altLang="en-US" sz="2400" dirty="0"/>
              <a:t>。比如</a:t>
            </a:r>
            <a:r>
              <a:rPr lang="en-US" altLang="zh-CN" sz="2400" dirty="0"/>
              <a:t>address</a:t>
            </a:r>
            <a:r>
              <a:rPr lang="zh-CN" altLang="en-US" sz="2400" dirty="0"/>
              <a:t>，在不同的句子里有不同的意思，有名词地址演讲动词写地址演讲称呼解决问题，还有短语</a:t>
            </a:r>
            <a:r>
              <a:rPr lang="en-US" altLang="zh-CN" sz="2400" dirty="0"/>
              <a:t>deliver an </a:t>
            </a:r>
            <a:r>
              <a:rPr lang="en-US" altLang="zh-CN" sz="2400" dirty="0" err="1"/>
              <a:t>address,address</a:t>
            </a:r>
            <a:r>
              <a:rPr lang="en-US" altLang="zh-CN" sz="2400" dirty="0"/>
              <a:t> a conference</a:t>
            </a:r>
            <a:r>
              <a:rPr lang="zh-CN" altLang="en-US" sz="2400" dirty="0"/>
              <a:t>，你不去读例句，你怎么能知道这些？这些会在高考里考，写作中也能用。而你的老师可能三年都不会说出它所有的意思，只会碰到才告诉你。最后高考遇到了，才发现自己只记得个“地址”，最终丢失三分，遗憾落榜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988079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5DFCC-FFBC-AD02-D705-32887D434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7EAABDB-2E53-CFBF-9E16-D47054268B51}"/>
              </a:ext>
            </a:extLst>
          </p:cNvPr>
          <p:cNvSpPr txBox="1"/>
          <p:nvPr/>
        </p:nvSpPr>
        <p:spPr>
          <a:xfrm>
            <a:off x="558560" y="614233"/>
            <a:ext cx="802688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一开始的不会的词汇数量会非常多，但每做一份都会有所减少。比如完型填空选项六十个词，可能一开始一半都不会，但是慢慢积累它就变少了。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就这样做，先做个十几二十份。放假的话你可以选择每天做一份，不过复习单词是一定要跟上的。在这个过程中，你收获的不只有词汇，还有一些在</a:t>
            </a:r>
            <a:r>
              <a:rPr lang="zh-CN" altLang="en-US" sz="2400" dirty="0">
                <a:highlight>
                  <a:srgbClr val="FFFF00"/>
                </a:highlight>
              </a:rPr>
              <a:t>看答案过程中得到的做题方法</a:t>
            </a:r>
            <a:r>
              <a:rPr lang="zh-CN" altLang="en-US" sz="2400" dirty="0"/>
              <a:t>。以及成就感。你若是在校的话，碰到问题可以去问你的英语老师。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7434465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CCF48-274E-F3E3-8F45-DA99CFF9E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17A0E95-C983-94D6-CE5F-99E112B5C5CB}"/>
              </a:ext>
            </a:extLst>
          </p:cNvPr>
          <p:cNvSpPr txBox="1"/>
          <p:nvPr/>
        </p:nvSpPr>
        <p:spPr>
          <a:xfrm>
            <a:off x="558560" y="614233"/>
            <a:ext cx="8026880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为啥要做高考题？换一个问法，我们除了做高考题还有什么更好的词汇的学习路线吗？不好意思，还真没有。</a:t>
            </a:r>
            <a:endParaRPr lang="en-US" altLang="zh-CN" sz="2400" dirty="0"/>
          </a:p>
          <a:p>
            <a:r>
              <a:rPr lang="zh-CN" altLang="en-US" sz="2400" dirty="0"/>
              <a:t>首先，你在市面上能买到的高考题都有详细的答案，就算你再看不懂，你也可以去</a:t>
            </a:r>
            <a:r>
              <a:rPr lang="en-US" altLang="zh-CN" sz="2400" dirty="0"/>
              <a:t>b</a:t>
            </a:r>
            <a:r>
              <a:rPr lang="zh-CN" altLang="en-US" sz="2400" dirty="0"/>
              <a:t>站上搜索这份高考题听别人讲解。你在语法学习路线中打下的基础已经足够你去做高考题了，唯一的问题就是词汇问题。</a:t>
            </a:r>
            <a:endParaRPr lang="en-US" altLang="zh-CN" sz="2400" dirty="0"/>
          </a:p>
          <a:p>
            <a:r>
              <a:rPr lang="zh-CN" altLang="en-US" sz="2400" dirty="0">
                <a:highlight>
                  <a:srgbClr val="FFFF00"/>
                </a:highlight>
              </a:rPr>
              <a:t>高考题中的词汇是真正会在高考中出现的词汇</a:t>
            </a:r>
            <a:r>
              <a:rPr lang="zh-CN" altLang="en-US" sz="2400" dirty="0"/>
              <a:t>（不是废话）</a:t>
            </a:r>
            <a:endParaRPr lang="en-US" altLang="zh-CN" sz="2400" dirty="0"/>
          </a:p>
          <a:p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对准高中生来说，你刚上高中考的题就是高考难度，你必须做高考题。对在校生也一样，你都要高考了，高考题都不做，做啥？难道做连美国</a:t>
            </a:r>
            <a:r>
              <a:rPr lang="en-US" altLang="zh-CN" sz="2400" dirty="0" err="1">
                <a:solidFill>
                  <a:srgbClr val="FF0000"/>
                </a:solidFill>
                <a:highlight>
                  <a:srgbClr val="FFFF00"/>
                </a:highlight>
              </a:rPr>
              <a:t>Chatgpt</a:t>
            </a:r>
            <a:r>
              <a:rPr lang="zh-CN" altLang="en-US" sz="2400">
                <a:solidFill>
                  <a:srgbClr val="FF0000"/>
                </a:solidFill>
                <a:highlight>
                  <a:srgbClr val="FFFF00"/>
                </a:highlight>
              </a:rPr>
              <a:t>都敢直接搬过来当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材料的牛鬼蛇神模拟题吗？（高考一般不会这么直接）</a:t>
            </a:r>
            <a:endParaRPr lang="en-US" altLang="zh-CN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236687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6BB11-B6A1-B943-9229-40E60746B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F76746D-EBA2-19A0-52CF-98E650F625B4}"/>
              </a:ext>
            </a:extLst>
          </p:cNvPr>
          <p:cNvSpPr txBox="1"/>
          <p:nvPr/>
        </p:nvSpPr>
        <p:spPr>
          <a:xfrm>
            <a:off x="558560" y="614233"/>
            <a:ext cx="802688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当然，对于高三的学生来说，适当做一做模拟题能够提升选择正确率。但是以新高考卷的选择题难度来看，只有一卷的</a:t>
            </a:r>
            <a:r>
              <a:rPr lang="en-US" altLang="zh-CN" sz="2400" dirty="0"/>
              <a:t>D</a:t>
            </a:r>
            <a:r>
              <a:rPr lang="zh-CN" altLang="en-US" sz="2400" dirty="0"/>
              <a:t>篇可能会出一个模棱两可的困难主旨选择，剩下的一卷以及二卷只要读懂文章就能直选，直选不了的排除即可。以及七选五可能会出一些难的。作者高考就是栽在了七选五上，一错错两个，六分没了。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23-25</a:t>
            </a:r>
            <a:r>
              <a:rPr lang="zh-CN" altLang="en-US" sz="2400" dirty="0"/>
              <a:t>山西考全国</a:t>
            </a:r>
            <a:r>
              <a:rPr lang="en-US" altLang="zh-CN" sz="2400" dirty="0"/>
              <a:t>/</a:t>
            </a:r>
            <a:r>
              <a:rPr lang="zh-CN" altLang="en-US" sz="2400" dirty="0"/>
              <a:t>新高考二卷，</a:t>
            </a:r>
            <a:r>
              <a:rPr lang="en-US" altLang="zh-CN" sz="2400" dirty="0"/>
              <a:t>21-22</a:t>
            </a:r>
            <a:r>
              <a:rPr lang="zh-CN" altLang="en-US" sz="2400" dirty="0"/>
              <a:t>山西考全国乙卷，</a:t>
            </a:r>
            <a:r>
              <a:rPr lang="en-US" altLang="zh-CN" sz="2400" dirty="0"/>
              <a:t>20</a:t>
            </a:r>
            <a:r>
              <a:rPr lang="zh-CN" altLang="en-US" sz="2400" dirty="0"/>
              <a:t>及之前考全国一卷）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696650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05FD1-F4B3-1B82-E1ED-11CBE1EF9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69A1A80-F8AB-4164-0DEB-D2451F4F18B2}"/>
              </a:ext>
            </a:extLst>
          </p:cNvPr>
          <p:cNvSpPr txBox="1"/>
          <p:nvPr/>
        </p:nvSpPr>
        <p:spPr>
          <a:xfrm>
            <a:off x="558560" y="614233"/>
            <a:ext cx="8026880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另外，你瞎报一些网课或者买入一些所谓资料在某些老师看来可能是异端，但是做高考题一定是无罪的。哪怕你寒假</a:t>
            </a:r>
            <a:r>
              <a:rPr lang="en-US" altLang="zh-CN" sz="2400" dirty="0"/>
              <a:t>/</a:t>
            </a:r>
            <a:r>
              <a:rPr lang="zh-CN" altLang="en-US" sz="2400" dirty="0"/>
              <a:t>暑假假期作业都没做，开学你给你的老师看看你做了多少份的高考题，说不定人家还得当着全班表扬你呢，有啥看答案也没看懂的也可以大胆去问老师。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7947201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2FF15-7CC3-3A6B-E942-5A6269A3C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F338BAA-5152-F42C-C7EC-61C3BB778F05}"/>
              </a:ext>
            </a:extLst>
          </p:cNvPr>
          <p:cNvSpPr txBox="1"/>
          <p:nvPr/>
        </p:nvSpPr>
        <p:spPr>
          <a:xfrm>
            <a:off x="558560" y="614233"/>
            <a:ext cx="8026880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如果你对西方国家的习俗</a:t>
            </a:r>
            <a:r>
              <a:rPr lang="en-US" altLang="zh-CN" sz="2400" dirty="0"/>
              <a:t>,</a:t>
            </a:r>
            <a:r>
              <a:rPr lang="zh-CN" altLang="en-US" sz="2400" dirty="0"/>
              <a:t>城市等了解的多，那你可以先从早的年份（例如</a:t>
            </a:r>
            <a:r>
              <a:rPr lang="en-US" altLang="zh-CN" sz="2400" dirty="0"/>
              <a:t>2020</a:t>
            </a:r>
            <a:r>
              <a:rPr lang="zh-CN" altLang="en-US" sz="2400" dirty="0"/>
              <a:t>年之前的）做起，那时候的题很多文化背景。如果你对一些新兴科技发现以及科学研究过程感兴趣，就从晚的年份（</a:t>
            </a:r>
            <a:r>
              <a:rPr lang="en-US" altLang="zh-CN" sz="2400" dirty="0"/>
              <a:t>2020</a:t>
            </a:r>
            <a:r>
              <a:rPr lang="zh-CN" altLang="en-US" sz="2400" dirty="0"/>
              <a:t>年之后）做起，但只是早晚问题，迟早都要做。</a:t>
            </a:r>
            <a:endParaRPr lang="en-US" altLang="zh-CN" sz="2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364D247-CD1B-DC9A-E039-DB0D0C73EBAC}"/>
              </a:ext>
            </a:extLst>
          </p:cNvPr>
          <p:cNvSpPr txBox="1"/>
          <p:nvPr/>
        </p:nvSpPr>
        <p:spPr>
          <a:xfrm>
            <a:off x="558560" y="4078380"/>
            <a:ext cx="7309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难度：一卷  ＞  二卷</a:t>
            </a:r>
            <a:endParaRPr lang="en-US" altLang="zh-CN" sz="2400" dirty="0"/>
          </a:p>
          <a:p>
            <a:r>
              <a:rPr lang="en-US" altLang="zh-CN" sz="2400" dirty="0"/>
              <a:t>            </a:t>
            </a:r>
            <a:r>
              <a:rPr lang="zh-CN" altLang="en-US" sz="2400" dirty="0"/>
              <a:t>≈            ≈</a:t>
            </a:r>
            <a:endParaRPr lang="en-US" altLang="zh-CN" sz="2400" dirty="0"/>
          </a:p>
          <a:p>
            <a:r>
              <a:rPr lang="zh-CN" altLang="en-US" sz="2400" dirty="0"/>
              <a:t>           乙卷  ＞  甲卷    </a:t>
            </a:r>
          </a:p>
        </p:txBody>
      </p:sp>
    </p:spTree>
    <p:extLst>
      <p:ext uri="{BB962C8B-B14F-4D97-AF65-F5344CB8AC3E}">
        <p14:creationId xmlns:p14="http://schemas.microsoft.com/office/powerpoint/2010/main" val="305263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12A4C-565E-6D5B-5313-6A76C9027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EDB1CB0-BA9E-BEEF-7E9A-8D006AE2DBD3}"/>
              </a:ext>
            </a:extLst>
          </p:cNvPr>
          <p:cNvSpPr txBox="1"/>
          <p:nvPr/>
        </p:nvSpPr>
        <p:spPr>
          <a:xfrm>
            <a:off x="558560" y="614233"/>
            <a:ext cx="802688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等你前面不会的单词数得到减少，你就可以开始第三步，写作：写作推荐买本书，拼多多</a:t>
            </a:r>
            <a:r>
              <a:rPr lang="en-US" altLang="zh-CN" sz="2400" dirty="0"/>
              <a:t>20</a:t>
            </a:r>
            <a:r>
              <a:rPr lang="zh-CN" altLang="en-US" sz="2400" dirty="0"/>
              <a:t>买盗版就行，清华大学出版社的</a:t>
            </a:r>
            <a:r>
              <a:rPr lang="en-US" altLang="zh-CN" sz="2400" dirty="0"/>
              <a:t>《</a:t>
            </a:r>
            <a:r>
              <a:rPr lang="zh-CN" altLang="en-US" sz="2400" dirty="0"/>
              <a:t>新高考英语写作全解</a:t>
            </a:r>
            <a:r>
              <a:rPr lang="en-US" altLang="zh-CN" sz="2400" dirty="0"/>
              <a:t>》</a:t>
            </a:r>
            <a:r>
              <a:rPr lang="zh-CN" altLang="en-US" sz="2400" dirty="0"/>
              <a:t>（詹恩超编著）。这本书基本包含了你写作需要的素材，也是我高中一直在用的书，</a:t>
            </a:r>
            <a:r>
              <a:rPr lang="zh-CN" altLang="en-US" sz="2400" dirty="0">
                <a:highlight>
                  <a:srgbClr val="FFFF00"/>
                </a:highlight>
              </a:rPr>
              <a:t>学习了这本书，两篇作文扣十分以下是没有问题的（如果你考试把字写的整齐些）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en-US" sz="2400" dirty="0"/>
              <a:t>得益于你语法与词汇的积累，</a:t>
            </a:r>
            <a:endParaRPr lang="en-US" altLang="zh-CN" sz="2400" dirty="0"/>
          </a:p>
          <a:p>
            <a:r>
              <a:rPr lang="zh-CN" altLang="en-US" sz="2400" dirty="0"/>
              <a:t>这本书你是可以看懂的，</a:t>
            </a:r>
            <a:endParaRPr lang="en-US" altLang="zh-CN" sz="2400" dirty="0"/>
          </a:p>
          <a:p>
            <a:r>
              <a:rPr lang="zh-CN" altLang="en-US" sz="2400" dirty="0"/>
              <a:t>以下是看的顺序</a:t>
            </a:r>
            <a:endParaRPr lang="en-US" altLang="zh-CN" sz="24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1188BE8-8E62-F739-E8B9-98C6D979F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039" y="3334578"/>
            <a:ext cx="2094672" cy="209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79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D83B5-194F-3FF4-7B8A-8A9393554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A42F925-161C-7598-9C31-7C3680BE005B}"/>
              </a:ext>
            </a:extLst>
          </p:cNvPr>
          <p:cNvSpPr txBox="1"/>
          <p:nvPr/>
        </p:nvSpPr>
        <p:spPr>
          <a:xfrm>
            <a:off x="558560" y="614233"/>
            <a:ext cx="8026880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顺序：第一部分是语法，里面拓展了一些东西，</a:t>
            </a:r>
            <a:r>
              <a:rPr lang="zh-CN" altLang="en-US" sz="2400" dirty="0">
                <a:highlight>
                  <a:srgbClr val="FFFF00"/>
                </a:highlight>
              </a:rPr>
              <a:t>倒装句与独立主格，</a:t>
            </a:r>
            <a:r>
              <a:rPr lang="en-US" altLang="zh-CN" sz="2400" dirty="0">
                <a:highlight>
                  <a:srgbClr val="FFFF00"/>
                </a:highlight>
              </a:rPr>
              <a:t>with</a:t>
            </a:r>
            <a:r>
              <a:rPr lang="zh-CN" altLang="en-US" sz="2400" dirty="0">
                <a:highlight>
                  <a:srgbClr val="FFFF00"/>
                </a:highlight>
              </a:rPr>
              <a:t>的复合结构</a:t>
            </a:r>
            <a:r>
              <a:rPr lang="zh-CN" altLang="en-US" sz="2400" dirty="0"/>
              <a:t>。第二部分重点看动作描写前面的“动作链动作面”，心理描写读一读，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情绪描写的八种起因后果把持溢出外露摇摆变化升腾背会</a:t>
            </a:r>
            <a:r>
              <a:rPr lang="zh-CN" altLang="en-US" sz="2400" dirty="0"/>
              <a:t>，语言描写那部分看一看那些词语，什么</a:t>
            </a:r>
            <a:r>
              <a:rPr lang="en-US" altLang="zh-CN" sz="2400" dirty="0">
                <a:highlight>
                  <a:srgbClr val="FFFF00"/>
                </a:highlight>
              </a:rPr>
              <a:t>whisper</a:t>
            </a:r>
            <a:r>
              <a:rPr lang="zh-CN" altLang="en-US" sz="2400" dirty="0">
                <a:highlight>
                  <a:srgbClr val="FFFF00"/>
                </a:highlight>
              </a:rPr>
              <a:t>，</a:t>
            </a:r>
            <a:r>
              <a:rPr lang="en-US" altLang="zh-CN" sz="2400" dirty="0">
                <a:highlight>
                  <a:srgbClr val="FFFF00"/>
                </a:highlight>
              </a:rPr>
              <a:t>murmur</a:t>
            </a:r>
            <a:r>
              <a:rPr lang="zh-CN" altLang="en-US" sz="2400" dirty="0"/>
              <a:t>之类的，还有语气。</a:t>
            </a:r>
            <a:endParaRPr lang="en-US" altLang="zh-CN" sz="2400" dirty="0"/>
          </a:p>
          <a:p>
            <a:r>
              <a:rPr lang="zh-CN" altLang="en-US" sz="2400" dirty="0"/>
              <a:t>后面第三部分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微情节</a:t>
            </a:r>
            <a:r>
              <a:rPr lang="zh-CN" altLang="en-US" sz="2400" dirty="0"/>
              <a:t>就是背了，那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四种衔接</a:t>
            </a:r>
            <a:r>
              <a:rPr lang="zh-CN" altLang="en-US" sz="2400" dirty="0"/>
              <a:t>也要背。然后第四章把第一节看一看，了解了解怎么写出来文章的，重点</a:t>
            </a:r>
            <a:r>
              <a:rPr lang="zh-CN" altLang="en-US" sz="2400" dirty="0">
                <a:highlight>
                  <a:srgbClr val="FFFF00"/>
                </a:highlight>
              </a:rPr>
              <a:t>背一下里面的</a:t>
            </a:r>
            <a:r>
              <a:rPr lang="en-US" altLang="zh-CN" sz="2400" dirty="0">
                <a:highlight>
                  <a:srgbClr val="FFFF00"/>
                </a:highlight>
              </a:rPr>
              <a:t>20</a:t>
            </a:r>
            <a:r>
              <a:rPr lang="zh-CN" altLang="en-US" sz="2400" dirty="0">
                <a:highlight>
                  <a:srgbClr val="FFFF00"/>
                </a:highlight>
              </a:rPr>
              <a:t>年和</a:t>
            </a:r>
            <a:r>
              <a:rPr lang="en-US" altLang="zh-CN" sz="2400" dirty="0">
                <a:highlight>
                  <a:srgbClr val="FFFF00"/>
                </a:highlight>
              </a:rPr>
              <a:t>21</a:t>
            </a:r>
            <a:r>
              <a:rPr lang="zh-CN" altLang="en-US" sz="2400" dirty="0">
                <a:highlight>
                  <a:srgbClr val="FFFF00"/>
                </a:highlight>
              </a:rPr>
              <a:t>年新高考一卷读后续写例文，那是前面的东西的应用，而且应用的很好</a:t>
            </a:r>
            <a:r>
              <a:rPr lang="zh-CN" altLang="en-US" sz="2400" dirty="0"/>
              <a:t>。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第二节那几篇文章也是要背</a:t>
            </a:r>
            <a:endParaRPr lang="en-US" altLang="zh-CN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0507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（下面内容请还没选科的同学观看）</a:t>
            </a:r>
            <a:endParaRPr lang="en-US" altLang="zh-CN" sz="2400" dirty="0"/>
          </a:p>
          <a:p>
            <a:r>
              <a:rPr lang="zh-CN" altLang="en-US" sz="2400" dirty="0"/>
              <a:t>为了本视频的普适性，需要先向准高中生介绍山西现行高考模式：</a:t>
            </a:r>
            <a:r>
              <a:rPr lang="en-US" altLang="zh-CN" sz="2400" dirty="0"/>
              <a:t>3+1+2 </a:t>
            </a:r>
          </a:p>
          <a:p>
            <a:endParaRPr lang="en-US" altLang="zh-CN" sz="2400" dirty="0"/>
          </a:p>
          <a:p>
            <a:r>
              <a:rPr lang="zh-CN" altLang="en-US" sz="2400" dirty="0"/>
              <a:t>三门主课分值：语文</a:t>
            </a:r>
            <a:r>
              <a:rPr lang="en-US" altLang="zh-CN" sz="2400" dirty="0"/>
              <a:t>150 </a:t>
            </a:r>
            <a:r>
              <a:rPr lang="zh-CN" altLang="en-US" sz="2400" dirty="0"/>
              <a:t>数学</a:t>
            </a:r>
            <a:r>
              <a:rPr lang="en-US" altLang="zh-CN" sz="2400" dirty="0"/>
              <a:t>150 </a:t>
            </a:r>
            <a:r>
              <a:rPr lang="zh-CN" altLang="en-US" sz="2400" dirty="0"/>
              <a:t>外语</a:t>
            </a:r>
            <a:r>
              <a:rPr lang="en-US" altLang="zh-CN" sz="2400" dirty="0"/>
              <a:t>150 </a:t>
            </a:r>
          </a:p>
          <a:p>
            <a:r>
              <a:rPr lang="zh-CN" altLang="en-US" sz="2400" dirty="0"/>
              <a:t>一门选择科目，不赋分：物理（或者历史）满分</a:t>
            </a:r>
            <a:r>
              <a:rPr lang="en-US" altLang="zh-CN" sz="2400" dirty="0"/>
              <a:t>100</a:t>
            </a:r>
          </a:p>
          <a:p>
            <a:r>
              <a:rPr lang="zh-CN" altLang="en-US" sz="2400" dirty="0"/>
              <a:t>两门选择科目，赋分：化学，生物，政治，地理任选其二门。一门满分</a:t>
            </a:r>
            <a:r>
              <a:rPr lang="en-US" altLang="zh-CN" sz="2400" dirty="0"/>
              <a:t>100 ×2</a:t>
            </a:r>
          </a:p>
          <a:p>
            <a:r>
              <a:rPr lang="zh-CN" altLang="en-US" sz="2400" dirty="0"/>
              <a:t>满分</a:t>
            </a:r>
            <a:r>
              <a:rPr lang="en-US" altLang="zh-CN" sz="2400" dirty="0"/>
              <a:t>750</a:t>
            </a:r>
            <a:r>
              <a:rPr lang="zh-CN" altLang="en-US" sz="2400" dirty="0"/>
              <a:t>分。（赋分请务必自行搜视频了解）</a:t>
            </a:r>
            <a:endParaRPr lang="en-US" altLang="zh-CN" sz="2400" dirty="0"/>
          </a:p>
          <a:p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750553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DE55E-7BBF-4F09-50C1-909D1100E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4EE76C2-C01E-8537-A974-DE3C0E24DBC7}"/>
              </a:ext>
            </a:extLst>
          </p:cNvPr>
          <p:cNvSpPr txBox="1"/>
          <p:nvPr/>
        </p:nvSpPr>
        <p:spPr>
          <a:xfrm>
            <a:off x="558560" y="614233"/>
            <a:ext cx="8026880" cy="491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里面的练习基本不用看，以及那些个语料积累，咱们积累不了那么多，但</a:t>
            </a:r>
            <a:r>
              <a:rPr lang="zh-CN" altLang="en-US" sz="2400" dirty="0">
                <a:highlight>
                  <a:srgbClr val="FFFF00"/>
                </a:highlight>
              </a:rPr>
              <a:t>有的东西必须背，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00FFFF"/>
                </a:highlight>
              </a:rPr>
              <a:t>尤其是情绪八种描写，起因后果把持溢出外露摇摆变化升腾</a:t>
            </a:r>
            <a:r>
              <a:rPr lang="zh-CN" altLang="en-US" sz="2400" dirty="0"/>
              <a:t>。应用文它给你总结出了很多模板，就是一种一种看的都过一过，该背的背一背，例句写一写，也不用做练习。现在应用文虽然出题活了，但是还是可以有一些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公用的句式</a:t>
            </a:r>
            <a:r>
              <a:rPr lang="zh-CN" altLang="en-US" sz="2400" dirty="0"/>
              <a:t>，就比如要描写一个活动的过程，或者很多提建议的句式（</a:t>
            </a:r>
            <a:r>
              <a:rPr lang="en-US" altLang="zh-CN" sz="2400" dirty="0"/>
              <a:t>were to do,</a:t>
            </a:r>
            <a:r>
              <a:rPr lang="zh-CN" altLang="en-US" sz="2400" dirty="0"/>
              <a:t>从句</a:t>
            </a:r>
            <a:r>
              <a:rPr lang="en-US" altLang="zh-CN" sz="2400" dirty="0"/>
              <a:t>only in which</a:t>
            </a:r>
            <a:r>
              <a:rPr lang="zh-CN" altLang="en-US" sz="2400" dirty="0"/>
              <a:t>等等</a:t>
            </a:r>
            <a:r>
              <a:rPr lang="en-US" altLang="zh-CN" sz="2400" dirty="0"/>
              <a:t>)</a:t>
            </a:r>
            <a:r>
              <a:rPr lang="zh-CN" altLang="en-US" sz="2400" dirty="0"/>
              <a:t>，还有开头结尾常用的那些句子，比如</a:t>
            </a:r>
            <a:r>
              <a:rPr lang="en-US" altLang="zh-CN" sz="2400" dirty="0"/>
              <a:t>Should you do </a:t>
            </a:r>
            <a:r>
              <a:rPr lang="en-US" altLang="zh-CN" sz="2400" dirty="0" err="1"/>
              <a:t>sth</a:t>
            </a:r>
            <a:r>
              <a:rPr lang="en-US" altLang="zh-CN" sz="2400" dirty="0"/>
              <a:t>(</a:t>
            </a:r>
            <a:r>
              <a:rPr lang="zh-CN" altLang="en-US" sz="2400" dirty="0"/>
              <a:t>如果你</a:t>
            </a:r>
            <a:r>
              <a:rPr lang="en-US" altLang="zh-CN" sz="2400" dirty="0"/>
              <a:t>…)</a:t>
            </a:r>
            <a:r>
              <a:rPr lang="zh-CN" altLang="en-US" sz="2400" dirty="0"/>
              <a:t>，或者套路点的</a:t>
            </a:r>
            <a:r>
              <a:rPr lang="en-US" altLang="zh-CN" sz="2400" dirty="0"/>
              <a:t>earliest convenience</a:t>
            </a:r>
            <a:r>
              <a:rPr lang="zh-CN" altLang="en-US" sz="2400" dirty="0"/>
              <a:t>。他们都在这本书里有所涉及。</a:t>
            </a:r>
            <a:r>
              <a:rPr lang="zh-CN" altLang="en-US" sz="2400" dirty="0">
                <a:highlight>
                  <a:srgbClr val="FFFF00"/>
                </a:highlight>
              </a:rPr>
              <a:t>一定要背</a:t>
            </a:r>
            <a:endParaRPr lang="en-US" altLang="zh-CN" sz="2400" dirty="0">
              <a:highlight>
                <a:srgbClr val="FFFF00"/>
              </a:highlight>
            </a:endParaRPr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4077709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384B9-6170-026D-4535-9C4CBBE73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D98E637-9B58-FC1D-CE84-90894F614DF3}"/>
              </a:ext>
            </a:extLst>
          </p:cNvPr>
          <p:cNvSpPr txBox="1"/>
          <p:nvPr/>
        </p:nvSpPr>
        <p:spPr>
          <a:xfrm>
            <a:off x="558560" y="614233"/>
            <a:ext cx="8026880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3. </a:t>
            </a:r>
            <a:r>
              <a:rPr lang="zh-CN" altLang="en-US" sz="4950" dirty="0"/>
              <a:t>学习路线</a:t>
            </a:r>
            <a:endParaRPr lang="en-US" altLang="zh-CN" sz="4950" dirty="0"/>
          </a:p>
          <a:p>
            <a:r>
              <a:rPr lang="zh-CN" altLang="en-US" sz="2400" dirty="0"/>
              <a:t>这些东西做完，我相信你英语有</a:t>
            </a:r>
            <a:r>
              <a:rPr lang="en-US" altLang="zh-CN" sz="2400" dirty="0"/>
              <a:t>135+</a:t>
            </a:r>
            <a:r>
              <a:rPr lang="zh-CN" altLang="en-US" sz="2400" dirty="0"/>
              <a:t>的水平。可能碰到一些模拟题太难会掉一些分。但这个水平已经足够支撑你的高考梦想，无论你只是想上某个大城市的双非热门专业，亦或者去</a:t>
            </a:r>
            <a:r>
              <a:rPr lang="en-US" altLang="zh-CN" sz="2400" dirty="0"/>
              <a:t>211</a:t>
            </a:r>
            <a:r>
              <a:rPr lang="zh-CN" altLang="en-US" sz="2400" dirty="0"/>
              <a:t>，</a:t>
            </a:r>
            <a:r>
              <a:rPr lang="en-US" altLang="zh-CN" sz="2400" dirty="0"/>
              <a:t>985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清北去不了，那得上个一百四十几。本视频结束。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24662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endParaRPr lang="en-US" altLang="zh-CN" sz="2400" dirty="0"/>
          </a:p>
          <a:p>
            <a:r>
              <a:rPr lang="zh-CN" altLang="en-US" sz="2400" dirty="0"/>
              <a:t>交城中学会在</a:t>
            </a:r>
            <a:r>
              <a:rPr lang="zh-CN" altLang="en-US" sz="2400" dirty="0">
                <a:highlight>
                  <a:srgbClr val="FFFF00"/>
                </a:highlight>
              </a:rPr>
              <a:t>高一第一学期结束</a:t>
            </a:r>
            <a:r>
              <a:rPr lang="zh-CN" altLang="en-US" sz="2400" dirty="0"/>
              <a:t>进行分班，随后你就只会</a:t>
            </a:r>
            <a:r>
              <a:rPr lang="zh-CN" altLang="en-US" sz="2400" dirty="0">
                <a:highlight>
                  <a:srgbClr val="FFFF00"/>
                </a:highlight>
              </a:rPr>
              <a:t>认真学习语数外和你选择的三门课</a:t>
            </a:r>
            <a:r>
              <a:rPr lang="zh-CN" altLang="en-US" sz="2400" dirty="0"/>
              <a:t>。但是不同的选科对应之后的大学专业选择范围不同。目前</a:t>
            </a:r>
            <a:r>
              <a:rPr lang="zh-CN" altLang="en-US" sz="2400" dirty="0">
                <a:highlight>
                  <a:srgbClr val="FFFF00"/>
                </a:highlight>
              </a:rPr>
              <a:t>主要的工科专业（机械</a:t>
            </a:r>
            <a:r>
              <a:rPr lang="en-US" altLang="zh-CN" sz="2400" dirty="0">
                <a:highlight>
                  <a:srgbClr val="FFFF00"/>
                </a:highlight>
              </a:rPr>
              <a:t>/</a:t>
            </a:r>
            <a:r>
              <a:rPr lang="zh-CN" altLang="en-US" sz="2400" dirty="0">
                <a:highlight>
                  <a:srgbClr val="FFFF00"/>
                </a:highlight>
              </a:rPr>
              <a:t>电类</a:t>
            </a:r>
            <a:r>
              <a:rPr lang="en-US" altLang="zh-CN" sz="2400" dirty="0">
                <a:highlight>
                  <a:srgbClr val="FFFF00"/>
                </a:highlight>
              </a:rPr>
              <a:t>/</a:t>
            </a:r>
            <a:r>
              <a:rPr lang="zh-CN" altLang="en-US" sz="2400" dirty="0">
                <a:highlight>
                  <a:srgbClr val="FFFF00"/>
                </a:highlight>
              </a:rPr>
              <a:t>计算机）基本都要求必选物理化学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（本视频作者不建议选历史。除非你高一第一学期的物理只能考三十以下，且你能保证你大学所学到的专业能找到工作，或者你家有几百万能送你去澳洲加拿大读个书移民之类的）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6916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剩下的一科可以自由选择生物（物化生），地理（物化地），政治（物化政），他们基本可以报考所有理工科专业。</a:t>
            </a:r>
            <a:endParaRPr lang="en-US" altLang="zh-CN" sz="2400" dirty="0"/>
          </a:p>
          <a:p>
            <a:r>
              <a:rPr lang="zh-CN" altLang="en-US" sz="2400" dirty="0"/>
              <a:t>但是不选物化生不能报考临床医学。下面提供一些都很优秀的同学提供的看法（仅供未选科的学生参考）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物化生</a:t>
            </a:r>
            <a:r>
              <a:rPr lang="en-US" altLang="zh-CN" sz="2400" dirty="0"/>
              <a:t>1</a:t>
            </a:r>
            <a:r>
              <a:rPr lang="zh-CN" altLang="en-US" sz="2400" dirty="0"/>
              <a:t>：“选生物是万能的，专业想选啥选啥，生物也是最好学的，稍微背一背，多理解。”</a:t>
            </a:r>
            <a:endParaRPr lang="en-US" altLang="zh-CN" sz="2400" dirty="0"/>
          </a:p>
          <a:p>
            <a:r>
              <a:rPr lang="zh-CN" altLang="en-US" sz="2400" dirty="0"/>
              <a:t>（这位男同学高考生物赋分</a:t>
            </a:r>
            <a:r>
              <a:rPr lang="en-US" altLang="zh-CN" sz="2400" dirty="0"/>
              <a:t>93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4977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2198A6-1C78-86DD-430C-C061424EC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27270A2-3A4C-2087-C076-F9B03CAB1668}"/>
              </a:ext>
            </a:extLst>
          </p:cNvPr>
          <p:cNvSpPr txBox="1"/>
          <p:nvPr/>
        </p:nvSpPr>
        <p:spPr>
          <a:xfrm>
            <a:off x="558560" y="614233"/>
            <a:ext cx="8026880" cy="233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物化生</a:t>
            </a:r>
            <a:r>
              <a:rPr lang="en-US" altLang="zh-CN" sz="2400" dirty="0"/>
              <a:t>1</a:t>
            </a:r>
            <a:r>
              <a:rPr lang="zh-CN" altLang="en-US" sz="2400" dirty="0"/>
              <a:t>：“选生物是万能的，专业想选啥选啥，生物也是最好学的，稍微背一背，多理解。”</a:t>
            </a:r>
            <a:endParaRPr lang="en-US" altLang="zh-CN" sz="2400" dirty="0"/>
          </a:p>
          <a:p>
            <a:r>
              <a:rPr lang="zh-CN" altLang="en-US" sz="2400" dirty="0"/>
              <a:t>（这位男同学高考生物赋分</a:t>
            </a:r>
            <a:r>
              <a:rPr lang="en-US" altLang="zh-CN" sz="2400" dirty="0"/>
              <a:t>93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75741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物化生</a:t>
            </a:r>
            <a:r>
              <a:rPr lang="en-US" altLang="zh-CN" sz="2400" dirty="0"/>
              <a:t>2</a:t>
            </a:r>
            <a:r>
              <a:rPr lang="zh-CN" altLang="en-US" sz="2400" dirty="0"/>
              <a:t>：有人说生物是理科中的文科，但说法不完全对。它不仅需要严格的背诵，还要有绝对的理科思维，近几年考题逐渐开放，只是背诵是无法打高分的。如果在选课之前自己认为没有这方面的敏感度或者天赋，学起来就有些困难。我要提醒，</a:t>
            </a:r>
            <a:r>
              <a:rPr lang="zh-CN" altLang="en-US" sz="2400" dirty="0">
                <a:solidFill>
                  <a:schemeClr val="accent1"/>
                </a:solidFill>
              </a:rPr>
              <a:t>高二高三跟高一比就有很大难度</a:t>
            </a:r>
            <a:r>
              <a:rPr lang="zh-CN" altLang="en-US" sz="2400" dirty="0"/>
              <a:t>了。生物赋到高分绝对要付出很多努力，如果对生物感兴趣，可以考虑选，毕竟物化生组合是以前的理科，联系比较紧密。但不要因为感觉高一生物简单就觉得自己有天赋。高二的才是重点，需要</a:t>
            </a:r>
            <a:r>
              <a:rPr lang="zh-CN" altLang="en-US" sz="2400" dirty="0">
                <a:solidFill>
                  <a:schemeClr val="accent1"/>
                </a:solidFill>
              </a:rPr>
              <a:t>逻辑思维和联想能力。没跟上的话高考也只能得基础分</a:t>
            </a:r>
            <a:r>
              <a:rPr lang="zh-CN" altLang="en-US" sz="2400" dirty="0"/>
              <a:t>。（后接下页）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6484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96473DE-CD9E-40C6-AF85-14CE34D7FB87}"/>
              </a:ext>
            </a:extLst>
          </p:cNvPr>
          <p:cNvSpPr txBox="1"/>
          <p:nvPr/>
        </p:nvSpPr>
        <p:spPr>
          <a:xfrm>
            <a:off x="558560" y="614233"/>
            <a:ext cx="8026880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950" dirty="0"/>
              <a:t>1.</a:t>
            </a:r>
            <a:r>
              <a:rPr lang="zh-CN" altLang="en-US" sz="4950" dirty="0"/>
              <a:t>一些共识</a:t>
            </a:r>
            <a:endParaRPr lang="en-US" altLang="zh-CN" sz="4950" dirty="0"/>
          </a:p>
          <a:p>
            <a:r>
              <a:rPr lang="zh-CN" altLang="en-US" sz="2400" dirty="0"/>
              <a:t>物化生</a:t>
            </a:r>
            <a:r>
              <a:rPr lang="en-US" altLang="zh-CN" sz="2400" dirty="0"/>
              <a:t>2</a:t>
            </a:r>
            <a:r>
              <a:rPr lang="zh-CN" altLang="en-US" sz="2400" dirty="0"/>
              <a:t>：（前接上页）且生物对老师的要求比较高，如果适合自己的话学习不会太费力。还是吃力的话就借助</a:t>
            </a:r>
            <a:r>
              <a:rPr lang="en-US" altLang="zh-CN" sz="2400" dirty="0"/>
              <a:t>b</a:t>
            </a:r>
            <a:r>
              <a:rPr lang="zh-CN" altLang="en-US" sz="2400" dirty="0"/>
              <a:t>站。这门课要提分的话还是比较快的一门，如果想再上一个层次那就有点困难了。此外，生物的赋分比较少，可能平时考试原始分六七十，赋分后也是六七十。赋分九十大几的原始分也有九十。</a:t>
            </a:r>
            <a:endParaRPr lang="en-US" altLang="zh-CN" sz="2400" dirty="0"/>
          </a:p>
          <a:p>
            <a:r>
              <a:rPr lang="zh-CN" altLang="en-US" sz="2400" dirty="0"/>
              <a:t>（这位女同学高考生物赋分</a:t>
            </a:r>
            <a:r>
              <a:rPr lang="en-US" altLang="zh-CN" sz="2400" dirty="0"/>
              <a:t>81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534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383</TotalTime>
  <Words>4791</Words>
  <Application>Microsoft Office PowerPoint</Application>
  <PresentationFormat>全屏显示(16:10)</PresentationFormat>
  <Paragraphs>179</Paragraphs>
  <Slides>41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ERROR NULL</dc:creator>
  <cp:lastModifiedBy>ERROR NULL</cp:lastModifiedBy>
  <cp:revision>64</cp:revision>
  <dcterms:created xsi:type="dcterms:W3CDTF">2025-07-09T07:46:19Z</dcterms:created>
  <dcterms:modified xsi:type="dcterms:W3CDTF">2025-07-14T09:22:26Z</dcterms:modified>
</cp:coreProperties>
</file>